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8" r:id="rId2"/>
    <p:sldId id="260" r:id="rId3"/>
    <p:sldId id="263" r:id="rId4"/>
    <p:sldId id="267" r:id="rId5"/>
    <p:sldId id="261" r:id="rId6"/>
    <p:sldId id="344" r:id="rId7"/>
    <p:sldId id="345" r:id="rId8"/>
    <p:sldId id="346" r:id="rId9"/>
    <p:sldId id="347" r:id="rId10"/>
    <p:sldId id="348" r:id="rId11"/>
    <p:sldId id="262" r:id="rId12"/>
    <p:sldId id="340" r:id="rId13"/>
    <p:sldId id="341" r:id="rId14"/>
    <p:sldId id="342" r:id="rId15"/>
    <p:sldId id="343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6" r:id="rId28"/>
    <p:sldId id="328" r:id="rId29"/>
    <p:sldId id="327" r:id="rId30"/>
    <p:sldId id="329" r:id="rId31"/>
    <p:sldId id="330" r:id="rId32"/>
    <p:sldId id="332" r:id="rId33"/>
    <p:sldId id="331" r:id="rId34"/>
    <p:sldId id="334" r:id="rId35"/>
    <p:sldId id="333" r:id="rId36"/>
    <p:sldId id="279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HUISSIER Sylvain" initials="LS" lastIdx="4" clrIdx="0">
    <p:extLst>
      <p:ext uri="{19B8F6BF-5375-455C-9EA6-DF929625EA0E}">
        <p15:presenceInfo xmlns:p15="http://schemas.microsoft.com/office/powerpoint/2012/main" userId="S-1-5-21-1390067357-1606980848-725345543-51821" providerId="AD"/>
      </p:ext>
    </p:extLst>
  </p:cmAuthor>
  <p:cmAuthor id="2" name="HEUMAN Albin" initials="HA" lastIdx="6" clrIdx="1">
    <p:extLst>
      <p:ext uri="{19B8F6BF-5375-455C-9EA6-DF929625EA0E}">
        <p15:presenceInfo xmlns:p15="http://schemas.microsoft.com/office/powerpoint/2012/main" userId="S-1-5-21-1390067357-1606980848-725345543-46035" providerId="AD"/>
      </p:ext>
    </p:extLst>
  </p:cmAuthor>
  <p:cmAuthor id="3" name="LEDUC Mélanie" initials="LM" lastIdx="6" clrIdx="2">
    <p:extLst>
      <p:ext uri="{19B8F6BF-5375-455C-9EA6-DF929625EA0E}">
        <p15:presenceInfo xmlns:p15="http://schemas.microsoft.com/office/powerpoint/2012/main" userId="S-1-5-21-1390067357-1606980848-725345543-5042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A583"/>
    <a:srgbClr val="F3B237"/>
    <a:srgbClr val="4F5157"/>
    <a:srgbClr val="DCD1D9"/>
    <a:srgbClr val="FFE8C1"/>
    <a:srgbClr val="D9E0D2"/>
    <a:srgbClr val="583F98"/>
    <a:srgbClr val="FFFFFF"/>
    <a:srgbClr val="F8D088"/>
    <a:srgbClr val="4348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42"/>
    <p:restoredTop sz="95885"/>
  </p:normalViewPr>
  <p:slideViewPr>
    <p:cSldViewPr snapToGrid="0" snapToObjects="1">
      <p:cViewPr varScale="1">
        <p:scale>
          <a:sx n="69" d="100"/>
          <a:sy n="69" d="100"/>
        </p:scale>
        <p:origin x="4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3" d="100"/>
          <a:sy n="53" d="100"/>
        </p:scale>
        <p:origin x="284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30984F-7236-4AF1-8DC2-C43EAF3A89C1}" type="doc">
      <dgm:prSet loTypeId="urn:microsoft.com/office/officeart/2005/8/layout/vList3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4127EF6-3BAB-4182-A161-6A9895256D16}">
      <dgm:prSet phldrT="[Texte]" custT="1"/>
      <dgm:spPr>
        <a:solidFill>
          <a:srgbClr val="FFE8C0"/>
        </a:solidFill>
      </dgm:spPr>
      <dgm:t>
        <a:bodyPr/>
        <a:lstStyle/>
        <a:p>
          <a:pPr algn="just"/>
          <a:r>
            <a:rPr lang="fr-FR" sz="1800" b="1" u="sng" kern="1200" dirty="0" smtClean="0">
              <a:solidFill>
                <a:schemeClr val="tx1"/>
              </a:solidFill>
              <a:latin typeface="Marianne" panose="02000000000000000000" pitchFamily="2" charset="0"/>
              <a:ea typeface="+mn-ea"/>
              <a:cs typeface="+mn-cs"/>
            </a:rPr>
            <a:t>Objectif 1</a:t>
          </a:r>
        </a:p>
        <a:p>
          <a:pPr algn="just"/>
          <a:endParaRPr lang="fr-FR" sz="1200" b="1" u="sng" kern="1200" dirty="0" smtClean="0">
            <a:solidFill>
              <a:schemeClr val="tx1"/>
            </a:solidFill>
            <a:latin typeface="Marianne" panose="02000000000000000000" pitchFamily="2" charset="0"/>
            <a:ea typeface="+mn-ea"/>
            <a:cs typeface="+mn-cs"/>
          </a:endParaRPr>
        </a:p>
        <a:p>
          <a:pPr algn="just"/>
          <a:r>
            <a:rPr lang="fr-FR" sz="1800" b="1" i="0" kern="1200" dirty="0" smtClean="0">
              <a:solidFill>
                <a:schemeClr val="tx1"/>
              </a:solidFill>
              <a:latin typeface="Marianne" panose="02000000000000000000" pitchFamily="2" charset="0"/>
            </a:rPr>
            <a:t>Lier travail, formation et accompagnement</a:t>
          </a:r>
        </a:p>
        <a:p>
          <a:pPr algn="just"/>
          <a:r>
            <a:rPr lang="fr-FR" sz="1800" b="1" i="0" kern="1200" dirty="0" smtClean="0">
              <a:solidFill>
                <a:schemeClr val="tx1"/>
              </a:solidFill>
              <a:latin typeface="Marianne" panose="02000000000000000000" pitchFamily="2" charset="0"/>
            </a:rPr>
            <a:t> dans l’ensemble des dispositifs mis en œuvre</a:t>
          </a:r>
          <a:endParaRPr lang="fr-FR" sz="1800" b="1" i="0" kern="1200" dirty="0">
            <a:solidFill>
              <a:schemeClr val="tx1"/>
            </a:solidFill>
            <a:latin typeface="Marianne" panose="02000000000000000000" pitchFamily="2" charset="0"/>
          </a:endParaRPr>
        </a:p>
      </dgm:t>
    </dgm:pt>
    <dgm:pt modelId="{A865D154-6FEB-434E-BECE-21C790C070EA}" type="parTrans" cxnId="{DCB4E199-6552-4411-8ADE-6C1A7EC3038B}">
      <dgm:prSet/>
      <dgm:spPr/>
      <dgm:t>
        <a:bodyPr/>
        <a:lstStyle/>
        <a:p>
          <a:endParaRPr lang="fr-FR" b="1"/>
        </a:p>
      </dgm:t>
    </dgm:pt>
    <dgm:pt modelId="{B1D3C7D4-E401-46E7-8C92-A83E5D6DD745}" type="sibTrans" cxnId="{DCB4E199-6552-4411-8ADE-6C1A7EC3038B}">
      <dgm:prSet/>
      <dgm:spPr/>
      <dgm:t>
        <a:bodyPr/>
        <a:lstStyle/>
        <a:p>
          <a:endParaRPr lang="fr-FR" b="1"/>
        </a:p>
      </dgm:t>
    </dgm:pt>
    <dgm:pt modelId="{95055043-8703-435B-BE22-5FB718491D94}">
      <dgm:prSet phldrT="[Texte]" custT="1"/>
      <dgm:spPr>
        <a:solidFill>
          <a:srgbClr val="FFE8C0"/>
        </a:solidFill>
      </dgm:spPr>
      <dgm:t>
        <a:bodyPr/>
        <a:lstStyle/>
        <a:p>
          <a:endParaRPr lang="fr-FR" sz="1800" b="1" i="0" dirty="0">
            <a:solidFill>
              <a:schemeClr val="tx1"/>
            </a:solidFill>
            <a:latin typeface="Marianne" panose="02000000000000000000" pitchFamily="2" charset="0"/>
          </a:endParaRPr>
        </a:p>
      </dgm:t>
    </dgm:pt>
    <dgm:pt modelId="{4618E654-01DE-4EF1-83D7-3940AB6BAC81}" type="parTrans" cxnId="{8B75B881-1227-4E0D-9D9D-96594E3A58A9}">
      <dgm:prSet/>
      <dgm:spPr/>
      <dgm:t>
        <a:bodyPr/>
        <a:lstStyle/>
        <a:p>
          <a:endParaRPr lang="fr-FR" b="1"/>
        </a:p>
      </dgm:t>
    </dgm:pt>
    <dgm:pt modelId="{84531D12-4B29-4DE5-8E36-A84EE2B40AA6}" type="sibTrans" cxnId="{8B75B881-1227-4E0D-9D9D-96594E3A58A9}">
      <dgm:prSet/>
      <dgm:spPr/>
      <dgm:t>
        <a:bodyPr/>
        <a:lstStyle/>
        <a:p>
          <a:endParaRPr lang="fr-FR" b="1"/>
        </a:p>
      </dgm:t>
    </dgm:pt>
    <dgm:pt modelId="{3D221C05-F4AA-4C2F-99FC-8D91BC9C2EE6}">
      <dgm:prSet phldrT="[Texte]" custT="1"/>
      <dgm:spPr>
        <a:solidFill>
          <a:srgbClr val="FFE8C0"/>
        </a:solidFill>
      </dgm:spPr>
      <dgm:t>
        <a:bodyPr/>
        <a:lstStyle/>
        <a:p>
          <a:endParaRPr lang="fr-FR" sz="1800" b="1" i="0" dirty="0">
            <a:solidFill>
              <a:schemeClr val="tx1"/>
            </a:solidFill>
            <a:latin typeface="Marianne" panose="02000000000000000000" pitchFamily="2" charset="0"/>
          </a:endParaRPr>
        </a:p>
      </dgm:t>
    </dgm:pt>
    <dgm:pt modelId="{B89B6F86-C485-438F-ACE1-B9E39DDD419C}" type="parTrans" cxnId="{125B3A06-2240-4C24-972A-7C0391AF89B0}">
      <dgm:prSet/>
      <dgm:spPr/>
      <dgm:t>
        <a:bodyPr/>
        <a:lstStyle/>
        <a:p>
          <a:endParaRPr lang="fr-FR" b="1"/>
        </a:p>
      </dgm:t>
    </dgm:pt>
    <dgm:pt modelId="{CFF3595D-EB8D-4729-BA79-05825F9C589D}" type="sibTrans" cxnId="{125B3A06-2240-4C24-972A-7C0391AF89B0}">
      <dgm:prSet/>
      <dgm:spPr/>
      <dgm:t>
        <a:bodyPr/>
        <a:lstStyle/>
        <a:p>
          <a:endParaRPr lang="fr-FR" b="1"/>
        </a:p>
      </dgm:t>
    </dgm:pt>
    <dgm:pt modelId="{7398474E-05DD-3B4F-B1C6-E2E477713A14}" type="pres">
      <dgm:prSet presAssocID="{D730984F-7236-4AF1-8DC2-C43EAF3A89C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FAAB986-7E5F-524C-9BD0-C844E8612FDE}" type="pres">
      <dgm:prSet presAssocID="{64127EF6-3BAB-4182-A161-6A9895256D16}" presName="composite" presStyleCnt="0"/>
      <dgm:spPr/>
    </dgm:pt>
    <dgm:pt modelId="{96018503-50B6-D442-BAC1-48C038AEE802}" type="pres">
      <dgm:prSet presAssocID="{64127EF6-3BAB-4182-A161-6A9895256D16}" presName="imgShp" presStyleLbl="fgImgPlace1" presStyleIdx="0" presStyleCnt="3" custLinFactNeighborX="-5251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fr-FR"/>
        </a:p>
      </dgm:t>
    </dgm:pt>
    <dgm:pt modelId="{4E045B43-58E8-AF43-AB2E-A95DEA3E8671}" type="pres">
      <dgm:prSet presAssocID="{64127EF6-3BAB-4182-A161-6A9895256D16}" presName="txShp" presStyleLbl="node1" presStyleIdx="0" presStyleCnt="3" custScaleX="11714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78BF12B-A746-D446-94E9-24DC8DCFC0C7}" type="pres">
      <dgm:prSet presAssocID="{B1D3C7D4-E401-46E7-8C92-A83E5D6DD745}" presName="spacing" presStyleCnt="0"/>
      <dgm:spPr/>
    </dgm:pt>
    <dgm:pt modelId="{3EB4DB50-F39F-664C-AB75-53B61468CF2C}" type="pres">
      <dgm:prSet presAssocID="{95055043-8703-435B-BE22-5FB718491D94}" presName="composite" presStyleCnt="0"/>
      <dgm:spPr/>
    </dgm:pt>
    <dgm:pt modelId="{3B2C0BE7-6AEC-5349-832F-2359992F385D}" type="pres">
      <dgm:prSet presAssocID="{95055043-8703-435B-BE22-5FB718491D94}" presName="imgShp" presStyleLbl="fgImgPlace1" presStyleIdx="1" presStyleCnt="3" custLinFactNeighborX="-5251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fr-FR"/>
        </a:p>
      </dgm:t>
    </dgm:pt>
    <dgm:pt modelId="{79531DE2-ADDA-BD4F-A265-D69EAE76652B}" type="pres">
      <dgm:prSet presAssocID="{95055043-8703-435B-BE22-5FB718491D94}" presName="txShp" presStyleLbl="node1" presStyleIdx="1" presStyleCnt="3" custScaleX="11714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051CFF9-7A22-2F41-92E2-436563ECA68A}" type="pres">
      <dgm:prSet presAssocID="{84531D12-4B29-4DE5-8E36-A84EE2B40AA6}" presName="spacing" presStyleCnt="0"/>
      <dgm:spPr/>
    </dgm:pt>
    <dgm:pt modelId="{D17F870E-CE20-8A40-BA36-FC4D344CC010}" type="pres">
      <dgm:prSet presAssocID="{3D221C05-F4AA-4C2F-99FC-8D91BC9C2EE6}" presName="composite" presStyleCnt="0"/>
      <dgm:spPr/>
    </dgm:pt>
    <dgm:pt modelId="{3A4F9309-0EB4-B445-AB9A-A9718ED6F1C7}" type="pres">
      <dgm:prSet presAssocID="{3D221C05-F4AA-4C2F-99FC-8D91BC9C2EE6}" presName="imgShp" presStyleLbl="fgImgPlace1" presStyleIdx="2" presStyleCnt="3" custLinFactNeighborX="-5251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fr-FR"/>
        </a:p>
      </dgm:t>
    </dgm:pt>
    <dgm:pt modelId="{CA060D70-9BCF-BB49-A279-679F79F99A9A}" type="pres">
      <dgm:prSet presAssocID="{3D221C05-F4AA-4C2F-99FC-8D91BC9C2EE6}" presName="txShp" presStyleLbl="node1" presStyleIdx="2" presStyleCnt="3" custScaleX="11714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25B3A06-2240-4C24-972A-7C0391AF89B0}" srcId="{D730984F-7236-4AF1-8DC2-C43EAF3A89C1}" destId="{3D221C05-F4AA-4C2F-99FC-8D91BC9C2EE6}" srcOrd="2" destOrd="0" parTransId="{B89B6F86-C485-438F-ACE1-B9E39DDD419C}" sibTransId="{CFF3595D-EB8D-4729-BA79-05825F9C589D}"/>
    <dgm:cxn modelId="{907350BB-BFF9-854F-ADF4-4EC5CAF3723D}" type="presOf" srcId="{64127EF6-3BAB-4182-A161-6A9895256D16}" destId="{4E045B43-58E8-AF43-AB2E-A95DEA3E8671}" srcOrd="0" destOrd="0" presId="urn:microsoft.com/office/officeart/2005/8/layout/vList3"/>
    <dgm:cxn modelId="{8E199E75-5BCB-9C42-A637-ADE961F546B6}" type="presOf" srcId="{95055043-8703-435B-BE22-5FB718491D94}" destId="{79531DE2-ADDA-BD4F-A265-D69EAE76652B}" srcOrd="0" destOrd="0" presId="urn:microsoft.com/office/officeart/2005/8/layout/vList3"/>
    <dgm:cxn modelId="{DCB4E199-6552-4411-8ADE-6C1A7EC3038B}" srcId="{D730984F-7236-4AF1-8DC2-C43EAF3A89C1}" destId="{64127EF6-3BAB-4182-A161-6A9895256D16}" srcOrd="0" destOrd="0" parTransId="{A865D154-6FEB-434E-BECE-21C790C070EA}" sibTransId="{B1D3C7D4-E401-46E7-8C92-A83E5D6DD745}"/>
    <dgm:cxn modelId="{86149B66-00C9-6D4F-B66C-BF49A33E5D0D}" type="presOf" srcId="{D730984F-7236-4AF1-8DC2-C43EAF3A89C1}" destId="{7398474E-05DD-3B4F-B1C6-E2E477713A14}" srcOrd="0" destOrd="0" presId="urn:microsoft.com/office/officeart/2005/8/layout/vList3"/>
    <dgm:cxn modelId="{8B75B881-1227-4E0D-9D9D-96594E3A58A9}" srcId="{D730984F-7236-4AF1-8DC2-C43EAF3A89C1}" destId="{95055043-8703-435B-BE22-5FB718491D94}" srcOrd="1" destOrd="0" parTransId="{4618E654-01DE-4EF1-83D7-3940AB6BAC81}" sibTransId="{84531D12-4B29-4DE5-8E36-A84EE2B40AA6}"/>
    <dgm:cxn modelId="{0D35B6F7-736B-6745-9F6D-7005E477DFE9}" type="presOf" srcId="{3D221C05-F4AA-4C2F-99FC-8D91BC9C2EE6}" destId="{CA060D70-9BCF-BB49-A279-679F79F99A9A}" srcOrd="0" destOrd="0" presId="urn:microsoft.com/office/officeart/2005/8/layout/vList3"/>
    <dgm:cxn modelId="{5AA64D7E-550C-8943-8D73-4F5C3EEA361F}" type="presParOf" srcId="{7398474E-05DD-3B4F-B1C6-E2E477713A14}" destId="{9FAAB986-7E5F-524C-9BD0-C844E8612FDE}" srcOrd="0" destOrd="0" presId="urn:microsoft.com/office/officeart/2005/8/layout/vList3"/>
    <dgm:cxn modelId="{C50ACC9A-3D81-414F-8452-2D9DB9415C32}" type="presParOf" srcId="{9FAAB986-7E5F-524C-9BD0-C844E8612FDE}" destId="{96018503-50B6-D442-BAC1-48C038AEE802}" srcOrd="0" destOrd="0" presId="urn:microsoft.com/office/officeart/2005/8/layout/vList3"/>
    <dgm:cxn modelId="{9760507E-4A25-6E46-961F-68EDBDAC1638}" type="presParOf" srcId="{9FAAB986-7E5F-524C-9BD0-C844E8612FDE}" destId="{4E045B43-58E8-AF43-AB2E-A95DEA3E8671}" srcOrd="1" destOrd="0" presId="urn:microsoft.com/office/officeart/2005/8/layout/vList3"/>
    <dgm:cxn modelId="{75DAD959-E5F8-C346-96F3-61B5E83C00DE}" type="presParOf" srcId="{7398474E-05DD-3B4F-B1C6-E2E477713A14}" destId="{478BF12B-A746-D446-94E9-24DC8DCFC0C7}" srcOrd="1" destOrd="0" presId="urn:microsoft.com/office/officeart/2005/8/layout/vList3"/>
    <dgm:cxn modelId="{0C8897CD-8ACD-DB42-9213-B1D86DE2C2EC}" type="presParOf" srcId="{7398474E-05DD-3B4F-B1C6-E2E477713A14}" destId="{3EB4DB50-F39F-664C-AB75-53B61468CF2C}" srcOrd="2" destOrd="0" presId="urn:microsoft.com/office/officeart/2005/8/layout/vList3"/>
    <dgm:cxn modelId="{B94115D5-49AA-744C-B2C0-B51F8F002144}" type="presParOf" srcId="{3EB4DB50-F39F-664C-AB75-53B61468CF2C}" destId="{3B2C0BE7-6AEC-5349-832F-2359992F385D}" srcOrd="0" destOrd="0" presId="urn:microsoft.com/office/officeart/2005/8/layout/vList3"/>
    <dgm:cxn modelId="{DEF841C6-8DD7-BA41-B276-8E18B5F9EED9}" type="presParOf" srcId="{3EB4DB50-F39F-664C-AB75-53B61468CF2C}" destId="{79531DE2-ADDA-BD4F-A265-D69EAE76652B}" srcOrd="1" destOrd="0" presId="urn:microsoft.com/office/officeart/2005/8/layout/vList3"/>
    <dgm:cxn modelId="{24017466-A930-764A-8EAC-5B2D98515843}" type="presParOf" srcId="{7398474E-05DD-3B4F-B1C6-E2E477713A14}" destId="{9051CFF9-7A22-2F41-92E2-436563ECA68A}" srcOrd="3" destOrd="0" presId="urn:microsoft.com/office/officeart/2005/8/layout/vList3"/>
    <dgm:cxn modelId="{325A5AEF-16D5-4E44-BD3D-94A25F5CF2F0}" type="presParOf" srcId="{7398474E-05DD-3B4F-B1C6-E2E477713A14}" destId="{D17F870E-CE20-8A40-BA36-FC4D344CC010}" srcOrd="4" destOrd="0" presId="urn:microsoft.com/office/officeart/2005/8/layout/vList3"/>
    <dgm:cxn modelId="{A1720845-B6E7-E94E-B874-47E4A3A0E64C}" type="presParOf" srcId="{D17F870E-CE20-8A40-BA36-FC4D344CC010}" destId="{3A4F9309-0EB4-B445-AB9A-A9718ED6F1C7}" srcOrd="0" destOrd="0" presId="urn:microsoft.com/office/officeart/2005/8/layout/vList3"/>
    <dgm:cxn modelId="{421B5024-AF84-7B40-BB49-E9AD16FC9971}" type="presParOf" srcId="{D17F870E-CE20-8A40-BA36-FC4D344CC010}" destId="{CA060D70-9BCF-BB49-A279-679F79F99A9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045B43-58E8-AF43-AB2E-A95DEA3E8671}">
      <dsp:nvSpPr>
        <dsp:cNvPr id="0" name=""/>
        <dsp:cNvSpPr/>
      </dsp:nvSpPr>
      <dsp:spPr>
        <a:xfrm rot="10800000">
          <a:off x="1043996" y="1035"/>
          <a:ext cx="6252207" cy="1543868"/>
        </a:xfrm>
        <a:prstGeom prst="homePlate">
          <a:avLst/>
        </a:prstGeom>
        <a:solidFill>
          <a:srgbClr val="FFE8C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0803" tIns="68580" rIns="128016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u="sng" kern="1200" dirty="0" smtClean="0">
              <a:solidFill>
                <a:schemeClr val="tx1"/>
              </a:solidFill>
              <a:latin typeface="Marianne" panose="02000000000000000000" pitchFamily="2" charset="0"/>
              <a:ea typeface="+mn-ea"/>
              <a:cs typeface="+mn-cs"/>
            </a:rPr>
            <a:t>Objectif 1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200" b="1" u="sng" kern="1200" dirty="0" smtClean="0">
            <a:solidFill>
              <a:schemeClr val="tx1"/>
            </a:solidFill>
            <a:latin typeface="Marianne" panose="02000000000000000000" pitchFamily="2" charset="0"/>
            <a:ea typeface="+mn-ea"/>
            <a:cs typeface="+mn-cs"/>
          </a:endParaRP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i="0" kern="1200" dirty="0" smtClean="0">
              <a:solidFill>
                <a:schemeClr val="tx1"/>
              </a:solidFill>
              <a:latin typeface="Marianne" panose="02000000000000000000" pitchFamily="2" charset="0"/>
            </a:rPr>
            <a:t>Lier travail, formation et accompagnement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i="0" kern="1200" dirty="0" smtClean="0">
              <a:solidFill>
                <a:schemeClr val="tx1"/>
              </a:solidFill>
              <a:latin typeface="Marianne" panose="02000000000000000000" pitchFamily="2" charset="0"/>
            </a:rPr>
            <a:t> dans l’ensemble des dispositifs mis en œuvre</a:t>
          </a:r>
          <a:endParaRPr lang="fr-FR" sz="1800" b="1" i="0" kern="1200" dirty="0">
            <a:solidFill>
              <a:schemeClr val="tx1"/>
            </a:solidFill>
            <a:latin typeface="Marianne" panose="02000000000000000000" pitchFamily="2" charset="0"/>
          </a:endParaRPr>
        </a:p>
      </dsp:txBody>
      <dsp:txXfrm rot="10800000">
        <a:off x="1429963" y="1035"/>
        <a:ext cx="5866240" cy="1543868"/>
      </dsp:txXfrm>
    </dsp:sp>
    <dsp:sp modelId="{96018503-50B6-D442-BAC1-48C038AEE802}">
      <dsp:nvSpPr>
        <dsp:cNvPr id="0" name=""/>
        <dsp:cNvSpPr/>
      </dsp:nvSpPr>
      <dsp:spPr>
        <a:xfrm>
          <a:off x="0" y="1035"/>
          <a:ext cx="1543868" cy="1543868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9531DE2-ADDA-BD4F-A265-D69EAE76652B}">
      <dsp:nvSpPr>
        <dsp:cNvPr id="0" name=""/>
        <dsp:cNvSpPr/>
      </dsp:nvSpPr>
      <dsp:spPr>
        <a:xfrm rot="10800000">
          <a:off x="1043996" y="2005759"/>
          <a:ext cx="6252207" cy="1543868"/>
        </a:xfrm>
        <a:prstGeom prst="homePlate">
          <a:avLst/>
        </a:prstGeom>
        <a:solidFill>
          <a:srgbClr val="FFE8C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080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b="1" i="0" kern="1200" dirty="0">
            <a:solidFill>
              <a:schemeClr val="tx1"/>
            </a:solidFill>
            <a:latin typeface="Marianne" panose="02000000000000000000" pitchFamily="2" charset="0"/>
          </a:endParaRPr>
        </a:p>
      </dsp:txBody>
      <dsp:txXfrm rot="10800000">
        <a:off x="1429963" y="2005759"/>
        <a:ext cx="5866240" cy="1543868"/>
      </dsp:txXfrm>
    </dsp:sp>
    <dsp:sp modelId="{3B2C0BE7-6AEC-5349-832F-2359992F385D}">
      <dsp:nvSpPr>
        <dsp:cNvPr id="0" name=""/>
        <dsp:cNvSpPr/>
      </dsp:nvSpPr>
      <dsp:spPr>
        <a:xfrm>
          <a:off x="0" y="2005759"/>
          <a:ext cx="1543868" cy="1543868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A060D70-9BCF-BB49-A279-679F79F99A9A}">
      <dsp:nvSpPr>
        <dsp:cNvPr id="0" name=""/>
        <dsp:cNvSpPr/>
      </dsp:nvSpPr>
      <dsp:spPr>
        <a:xfrm rot="10800000">
          <a:off x="1043996" y="4010483"/>
          <a:ext cx="6252207" cy="1543868"/>
        </a:xfrm>
        <a:prstGeom prst="homePlate">
          <a:avLst/>
        </a:prstGeom>
        <a:solidFill>
          <a:srgbClr val="FFE8C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080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b="1" i="0" kern="1200" dirty="0">
            <a:solidFill>
              <a:schemeClr val="tx1"/>
            </a:solidFill>
            <a:latin typeface="Marianne" panose="02000000000000000000" pitchFamily="2" charset="0"/>
          </a:endParaRPr>
        </a:p>
      </dsp:txBody>
      <dsp:txXfrm rot="10800000">
        <a:off x="1429963" y="4010483"/>
        <a:ext cx="5866240" cy="1543868"/>
      </dsp:txXfrm>
    </dsp:sp>
    <dsp:sp modelId="{3A4F9309-0EB4-B445-AB9A-A9718ED6F1C7}">
      <dsp:nvSpPr>
        <dsp:cNvPr id="0" name=""/>
        <dsp:cNvSpPr/>
      </dsp:nvSpPr>
      <dsp:spPr>
        <a:xfrm>
          <a:off x="0" y="4010483"/>
          <a:ext cx="1543868" cy="1543868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A7F5B-C9C6-443A-9CF3-16120D2EA990}" type="datetimeFigureOut">
              <a:rPr lang="fr-FR" smtClean="0"/>
              <a:t>21/08/2022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7A25D-D3B8-4922-94F5-3E70F3824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589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7A25D-D3B8-4922-94F5-3E70F382410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3404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7A25D-D3B8-4922-94F5-3E70F3824109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2572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7A25D-D3B8-4922-94F5-3E70F3824109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941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7A25D-D3B8-4922-94F5-3E70F3824109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6494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7A25D-D3B8-4922-94F5-3E70F3824109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771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7A25D-D3B8-4922-94F5-3E70F3824109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4979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7A25D-D3B8-4922-94F5-3E70F3824109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05000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7A25D-D3B8-4922-94F5-3E70F3824109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952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7A25D-D3B8-4922-94F5-3E70F3824109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85565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7A25D-D3B8-4922-94F5-3E70F3824109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1185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7A25D-D3B8-4922-94F5-3E70F3824109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1503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7A25D-D3B8-4922-94F5-3E70F3824109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6137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7A25D-D3B8-4922-94F5-3E70F3824109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7800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6DD08983-280A-C144-A2B3-7C9F553BCC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7457" y="430769"/>
            <a:ext cx="5929086" cy="599646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0F6D2A8-53A8-524F-8D8F-6C46655B0E6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0741" y="214009"/>
            <a:ext cx="1634038" cy="99671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695BC3A-10A8-F347-8521-98009C4BBF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921" y="214009"/>
            <a:ext cx="1343172" cy="108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023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56AD96B-9AEB-BC4F-8490-F533AF50F1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7457" y="430768"/>
            <a:ext cx="5929086" cy="59964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4CD4DF-1C2F-B443-96F3-6A212ED3937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921" y="214009"/>
            <a:ext cx="1343172" cy="10894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884DF2-6617-514C-B029-6C45D08CC2E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0741" y="214009"/>
            <a:ext cx="1634038" cy="99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44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33A714D-9E76-0A43-B853-E22C67CE3C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7457" y="430768"/>
            <a:ext cx="5929086" cy="599646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7B58966-73EE-9B40-BF74-87B998A15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921" y="214009"/>
            <a:ext cx="1343172" cy="10894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D6EEE3-2501-6D4C-87FD-D2D51B8689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0741" y="214009"/>
            <a:ext cx="1634038" cy="99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902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A933F051-5468-864A-AED9-4547741C4425}"/>
              </a:ext>
            </a:extLst>
          </p:cNvPr>
          <p:cNvSpPr txBox="1"/>
          <p:nvPr userDrawn="1"/>
        </p:nvSpPr>
        <p:spPr>
          <a:xfrm>
            <a:off x="504469" y="430769"/>
            <a:ext cx="111830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b="1" spc="300" dirty="0" smtClean="0">
                <a:latin typeface="Marianne" panose="02000000000000000000" pitchFamily="2" charset="0"/>
              </a:rPr>
              <a:t>RAPPEL</a:t>
            </a:r>
            <a:r>
              <a:rPr lang="fr-FR" sz="2800" b="1" spc="300" baseline="0" dirty="0" smtClean="0">
                <a:latin typeface="Marianne" panose="02000000000000000000" pitchFamily="2" charset="0"/>
              </a:rPr>
              <a:t> DES AXES STRATEGIQUES </a:t>
            </a:r>
          </a:p>
          <a:p>
            <a:pPr algn="r"/>
            <a:r>
              <a:rPr lang="fr-FR" sz="2800" b="1" spc="300" baseline="0" dirty="0" smtClean="0">
                <a:latin typeface="Marianne" panose="02000000000000000000" pitchFamily="2" charset="0"/>
              </a:rPr>
              <a:t>VALIDES PAR LE COS</a:t>
            </a:r>
            <a:endParaRPr lang="fr-FR" sz="2800" b="1" spc="300" dirty="0">
              <a:latin typeface="Marianne" panose="02000000000000000000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3E5C60-807B-1540-861E-113252E6B3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44545" y="430769"/>
            <a:ext cx="6768654" cy="599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7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8E156D3-3EAB-C643-A55C-15D79C141B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7457" y="430769"/>
            <a:ext cx="5929086" cy="599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03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C2CB604-E83E-9147-934C-5691E442E4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7457" y="430768"/>
            <a:ext cx="5929086" cy="599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854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B315E8D-6483-374C-A902-C36FBAD485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7457" y="430768"/>
            <a:ext cx="5929086" cy="599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656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FA20BF1-C0CF-044C-B451-EB1E1F4A0C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6332" y="429629"/>
            <a:ext cx="5930212" cy="599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613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72F840E-8A59-6645-B3AC-E54F57658E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7457" y="430767"/>
            <a:ext cx="5929086" cy="599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601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A01AA88-51B9-8F43-9553-77E007CD62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7457" y="430768"/>
            <a:ext cx="5929087" cy="599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729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B76E8C1-F59E-8847-B39E-3FD7CCCF7B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25887" y="430769"/>
            <a:ext cx="5930212" cy="599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233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234CF29-CB0B-DE4A-9782-83DD1B6CF6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24761" y="430769"/>
            <a:ext cx="5929086" cy="599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15422BE-9E89-A644-9EA5-B92A134DCB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24761" y="430768"/>
            <a:ext cx="5929087" cy="599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07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E9BFB02-ED25-0E48-A1DF-AE28505FCC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1091707" y="430768"/>
            <a:ext cx="5930212" cy="599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4811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EC799F8-4CDD-9748-B2E3-5649B91F45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613794" y="430768"/>
            <a:ext cx="5929087" cy="599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72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4302B57-A467-C944-95EB-5ED4899605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582142" y="429630"/>
            <a:ext cx="5930212" cy="599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58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E457289-F4D1-E044-8804-E2B46FE945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613793" y="430769"/>
            <a:ext cx="5929086" cy="599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330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853BA0F-418B-5246-A983-0D31EDBF1F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7457" y="430768"/>
            <a:ext cx="6768654" cy="599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17B2D8B-0D52-F14A-A9F3-71CEFF9F1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7E583C8-4590-B548-8437-E6978C1FB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93D3E4-0C5C-9343-A642-A4DFF2A1CE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59498-C5E3-2341-BBFD-AB51C3284B0E}" type="datetimeFigureOut">
              <a:rPr lang="fr-FR" smtClean="0"/>
              <a:t>21/08/2022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729ACB-9829-3B40-8995-51A7493279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7BBBED-6E1F-EE42-89B4-0D64D8D59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B9DD5-D438-3E4D-8D7C-083AA9A276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605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61" r:id="rId5"/>
    <p:sldLayoutId id="2147483662" r:id="rId6"/>
    <p:sldLayoutId id="2147483664" r:id="rId7"/>
    <p:sldLayoutId id="2147483672" r:id="rId8"/>
    <p:sldLayoutId id="2147483673" r:id="rId9"/>
    <p:sldLayoutId id="2147483674" r:id="rId10"/>
    <p:sldLayoutId id="2147483665" r:id="rId11"/>
    <p:sldLayoutId id="2147483666" r:id="rId12"/>
    <p:sldLayoutId id="2147483667" r:id="rId13"/>
    <p:sldLayoutId id="2147483663" r:id="rId14"/>
    <p:sldLayoutId id="2147483668" r:id="rId15"/>
    <p:sldLayoutId id="2147483669" r:id="rId16"/>
    <p:sldLayoutId id="2147483670" r:id="rId17"/>
    <p:sldLayoutId id="214748367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7CDBE28-5D8A-384C-9129-79183E43FAA7}"/>
              </a:ext>
            </a:extLst>
          </p:cNvPr>
          <p:cNvSpPr txBox="1"/>
          <p:nvPr/>
        </p:nvSpPr>
        <p:spPr>
          <a:xfrm>
            <a:off x="537887" y="2343913"/>
            <a:ext cx="106302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spc="300" dirty="0">
                <a:solidFill>
                  <a:srgbClr val="43484B"/>
                </a:solidFill>
                <a:latin typeface="Marianne" panose="02000000000000000000" pitchFamily="2" charset="0"/>
              </a:rPr>
              <a:t>ATIGIP</a:t>
            </a:r>
          </a:p>
          <a:p>
            <a:r>
              <a:rPr lang="fr-FR" sz="2400" dirty="0">
                <a:solidFill>
                  <a:srgbClr val="43484B"/>
                </a:solidFill>
                <a:latin typeface="Marianne Medium" panose="02000000000000000000" pitchFamily="2" charset="0"/>
              </a:rPr>
              <a:t>AGENCE DU TRAVAIL D’INTÉRÊT GÉNÉRAL</a:t>
            </a:r>
          </a:p>
          <a:p>
            <a:r>
              <a:rPr lang="fr-FR" sz="2400" dirty="0">
                <a:solidFill>
                  <a:srgbClr val="43484B"/>
                </a:solidFill>
                <a:latin typeface="Marianne Medium" panose="02000000000000000000" pitchFamily="2" charset="0"/>
              </a:rPr>
              <a:t>ET DE L’INSERTION </a:t>
            </a:r>
            <a:r>
              <a:rPr lang="fr-FR" sz="2400" dirty="0" smtClean="0">
                <a:solidFill>
                  <a:srgbClr val="43484B"/>
                </a:solidFill>
                <a:latin typeface="Marianne Medium" panose="02000000000000000000" pitchFamily="2" charset="0"/>
              </a:rPr>
              <a:t>PROFESSIONNELLE</a:t>
            </a:r>
            <a:endParaRPr lang="fr-FR" sz="2400" dirty="0">
              <a:solidFill>
                <a:srgbClr val="43484B"/>
              </a:solidFill>
              <a:latin typeface="Marianne Medium" panose="02000000000000000000" pitchFamily="2" charset="0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7420B30-3A28-2742-BD64-26891A33E0BE}"/>
              </a:ext>
            </a:extLst>
          </p:cNvPr>
          <p:cNvSpPr txBox="1">
            <a:spLocks/>
          </p:cNvSpPr>
          <p:nvPr/>
        </p:nvSpPr>
        <p:spPr bwMode="gray">
          <a:xfrm>
            <a:off x="537887" y="4174829"/>
            <a:ext cx="6684005" cy="996714"/>
          </a:xfrm>
          <a:prstGeom prst="rect">
            <a:avLst/>
          </a:prstGeom>
          <a:solidFill>
            <a:srgbClr val="43484B"/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4000" b="1" kern="1200" cap="all" baseline="0">
                <a:solidFill>
                  <a:srgbClr val="4C4F56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itchFamily="34" charset="0"/>
              <a:buNone/>
              <a:defRPr lang="en-US" sz="2200" kern="1200" smtClean="0">
                <a:solidFill>
                  <a:srgbClr val="4C4F56"/>
                </a:solidFill>
                <a:effectLst/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spc="300" dirty="0" smtClean="0">
                <a:solidFill>
                  <a:schemeClr val="bg1"/>
                </a:solidFill>
                <a:latin typeface="Marianne" panose="02000000000000000000" pitchFamily="2" charset="0"/>
              </a:rPr>
              <a:t>BILAN </a:t>
            </a:r>
            <a:r>
              <a:rPr lang="fr-FR" sz="1800" spc="300" dirty="0">
                <a:solidFill>
                  <a:schemeClr val="bg1"/>
                </a:solidFill>
                <a:latin typeface="Marianne" panose="02000000000000000000" pitchFamily="2" charset="0"/>
              </a:rPr>
              <a:t>D’ETAPE SUR LA MISE EN ŒUVRE DU Plan d’actions </a:t>
            </a:r>
            <a:r>
              <a:rPr lang="fr-FR" sz="1800" spc="300" dirty="0" smtClean="0">
                <a:solidFill>
                  <a:schemeClr val="bg1"/>
                </a:solidFill>
                <a:latin typeface="Marianne" panose="02000000000000000000" pitchFamily="2" charset="0"/>
              </a:rPr>
              <a:t>triennal</a:t>
            </a:r>
            <a:endParaRPr lang="fr-FR" sz="1800" spc="300" dirty="0">
              <a:solidFill>
                <a:schemeClr val="bg1"/>
              </a:solidFill>
              <a:latin typeface="Marianne" panose="02000000000000000000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537887" y="5398646"/>
            <a:ext cx="66840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spc="300" dirty="0" smtClean="0">
                <a:latin typeface="Marianne" panose="02000000000000000000" pitchFamily="2" charset="0"/>
              </a:rPr>
              <a:t>Comité d’orientation stratégique</a:t>
            </a:r>
          </a:p>
          <a:p>
            <a:pPr algn="ctr"/>
            <a:r>
              <a:rPr lang="fr-FR" sz="2000" b="1" spc="300" dirty="0" smtClean="0">
                <a:latin typeface="Marianne" panose="02000000000000000000" pitchFamily="2" charset="0"/>
              </a:rPr>
              <a:t>-</a:t>
            </a:r>
            <a:endParaRPr lang="fr-FR" sz="2000" b="1" spc="300" dirty="0">
              <a:latin typeface="Marianne" panose="02000000000000000000" pitchFamily="2" charset="0"/>
            </a:endParaRPr>
          </a:p>
          <a:p>
            <a:pPr algn="ctr"/>
            <a:r>
              <a:rPr lang="fr-FR" sz="2000" b="1" spc="300" dirty="0" smtClean="0">
                <a:latin typeface="Marianne" panose="02000000000000000000" pitchFamily="2" charset="0"/>
              </a:rPr>
              <a:t>Juin 2022</a:t>
            </a:r>
          </a:p>
        </p:txBody>
      </p:sp>
    </p:spTree>
    <p:extLst>
      <p:ext uri="{BB962C8B-B14F-4D97-AF65-F5344CB8AC3E}">
        <p14:creationId xmlns:p14="http://schemas.microsoft.com/office/powerpoint/2010/main" val="407077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314ABF3-84F7-2742-9BF4-CAFF9E6EEA3C}"/>
              </a:ext>
            </a:extLst>
          </p:cNvPr>
          <p:cNvSpPr txBox="1"/>
          <p:nvPr/>
        </p:nvSpPr>
        <p:spPr>
          <a:xfrm>
            <a:off x="3259395" y="1859339"/>
            <a:ext cx="861305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4F5157"/>
                </a:solidFill>
                <a:latin typeface="Marianne" panose="02000000000000000000" pitchFamily="2" charset="0"/>
              </a:rPr>
              <a:t>Objectifs transversaux</a:t>
            </a:r>
            <a:endParaRPr lang="fr-FR" b="1" dirty="0">
              <a:solidFill>
                <a:srgbClr val="4F5157"/>
              </a:solidFill>
              <a:latin typeface="Marianne" panose="02000000000000000000" pitchFamily="2" charset="0"/>
            </a:endParaRPr>
          </a:p>
          <a:p>
            <a:endParaRPr lang="fr-FR" dirty="0">
              <a:solidFill>
                <a:srgbClr val="4F5157"/>
              </a:solidFill>
              <a:latin typeface="Marianne" panose="02000000000000000000" pitchFamily="2" charset="0"/>
            </a:endParaRPr>
          </a:p>
          <a:p>
            <a:r>
              <a:rPr lang="fr-FR" b="1" dirty="0">
                <a:solidFill>
                  <a:srgbClr val="4F5157"/>
                </a:solidFill>
                <a:latin typeface="Marianne" panose="02000000000000000000" pitchFamily="2" charset="0"/>
              </a:rPr>
              <a:t>Axe 1 : </a:t>
            </a:r>
            <a:r>
              <a:rPr lang="fr-FR" dirty="0">
                <a:solidFill>
                  <a:srgbClr val="4F5157"/>
                </a:solidFill>
                <a:latin typeface="Marianne" panose="02000000000000000000" pitchFamily="2" charset="0"/>
              </a:rPr>
              <a:t>Développer le TIG</a:t>
            </a:r>
          </a:p>
          <a:p>
            <a:endParaRPr lang="fr-FR" dirty="0">
              <a:solidFill>
                <a:srgbClr val="4F5157"/>
              </a:solidFill>
              <a:latin typeface="Marianne" panose="02000000000000000000" pitchFamily="2" charset="0"/>
            </a:endParaRPr>
          </a:p>
          <a:p>
            <a:r>
              <a:rPr lang="fr-FR" b="1" dirty="0">
                <a:solidFill>
                  <a:srgbClr val="4F5157"/>
                </a:solidFill>
                <a:latin typeface="Marianne" panose="02000000000000000000" pitchFamily="2" charset="0"/>
              </a:rPr>
              <a:t>Axe 2 : </a:t>
            </a:r>
            <a:r>
              <a:rPr lang="fr-FR" dirty="0">
                <a:solidFill>
                  <a:srgbClr val="4F5157"/>
                </a:solidFill>
                <a:latin typeface="Marianne" panose="02000000000000000000" pitchFamily="2" charset="0"/>
              </a:rPr>
              <a:t>Créer cohérence et synergie entre formation et travail</a:t>
            </a:r>
          </a:p>
          <a:p>
            <a:endParaRPr lang="fr-FR" dirty="0">
              <a:solidFill>
                <a:srgbClr val="4F5157"/>
              </a:solidFill>
              <a:latin typeface="Marianne" panose="02000000000000000000" pitchFamily="2" charset="0"/>
            </a:endParaRPr>
          </a:p>
          <a:p>
            <a:r>
              <a:rPr lang="fr-FR" b="1" dirty="0">
                <a:solidFill>
                  <a:srgbClr val="4F5157"/>
                </a:solidFill>
                <a:latin typeface="Marianne" panose="02000000000000000000" pitchFamily="2" charset="0"/>
              </a:rPr>
              <a:t>Axe 3 : </a:t>
            </a:r>
            <a:r>
              <a:rPr lang="fr-FR" dirty="0">
                <a:solidFill>
                  <a:srgbClr val="4F5157"/>
                </a:solidFill>
                <a:latin typeface="Marianne" panose="02000000000000000000" pitchFamily="2" charset="0"/>
              </a:rPr>
              <a:t>Redonner sens et utilité au contenu du travail en prison</a:t>
            </a:r>
          </a:p>
          <a:p>
            <a:endParaRPr lang="fr-FR" dirty="0">
              <a:solidFill>
                <a:srgbClr val="4F5157"/>
              </a:solidFill>
              <a:latin typeface="Marianne" panose="02000000000000000000" pitchFamily="2" charset="0"/>
            </a:endParaRPr>
          </a:p>
          <a:p>
            <a:r>
              <a:rPr lang="fr-FR" b="1" dirty="0">
                <a:solidFill>
                  <a:srgbClr val="4F5157"/>
                </a:solidFill>
                <a:latin typeface="Marianne" panose="02000000000000000000" pitchFamily="2" charset="0"/>
              </a:rPr>
              <a:t>Axe 4 : </a:t>
            </a:r>
            <a:r>
              <a:rPr lang="fr-FR" dirty="0">
                <a:solidFill>
                  <a:srgbClr val="4F5157"/>
                </a:solidFill>
                <a:latin typeface="Marianne" panose="02000000000000000000" pitchFamily="2" charset="0"/>
              </a:rPr>
              <a:t>Accroitre le niveau de compétence des PPSMJ</a:t>
            </a:r>
          </a:p>
          <a:p>
            <a:endParaRPr lang="fr-FR" dirty="0">
              <a:solidFill>
                <a:srgbClr val="4F5157"/>
              </a:solidFill>
              <a:latin typeface="Marianne" panose="02000000000000000000" pitchFamily="2" charset="0"/>
            </a:endParaRPr>
          </a:p>
          <a:p>
            <a:r>
              <a:rPr lang="fr-FR" b="1" dirty="0">
                <a:solidFill>
                  <a:srgbClr val="4F5157"/>
                </a:solidFill>
                <a:latin typeface="Marianne" panose="02000000000000000000" pitchFamily="2" charset="0"/>
              </a:rPr>
              <a:t>Axe 5 : </a:t>
            </a:r>
            <a:r>
              <a:rPr lang="fr-FR" dirty="0">
                <a:solidFill>
                  <a:srgbClr val="4F5157"/>
                </a:solidFill>
                <a:latin typeface="Marianne" panose="02000000000000000000" pitchFamily="2" charset="0"/>
              </a:rPr>
              <a:t>Faire du SEP une référence en matière d'intervention socio-économique de l'Etat</a:t>
            </a:r>
          </a:p>
          <a:p>
            <a:endParaRPr lang="fr-FR" dirty="0">
              <a:solidFill>
                <a:srgbClr val="4F5157"/>
              </a:solidFill>
              <a:latin typeface="Marianne" panose="02000000000000000000" pitchFamily="2" charset="0"/>
            </a:endParaRPr>
          </a:p>
          <a:p>
            <a:r>
              <a:rPr lang="fr-FR" b="1" dirty="0">
                <a:solidFill>
                  <a:srgbClr val="4F5157"/>
                </a:solidFill>
                <a:latin typeface="Marianne" panose="02000000000000000000" pitchFamily="2" charset="0"/>
              </a:rPr>
              <a:t>Axe 6 : </a:t>
            </a:r>
            <a:r>
              <a:rPr lang="fr-FR" dirty="0">
                <a:solidFill>
                  <a:srgbClr val="4F5157"/>
                </a:solidFill>
                <a:latin typeface="Marianne" panose="02000000000000000000" pitchFamily="2" charset="0"/>
              </a:rPr>
              <a:t>Faire de l'emploi et de l'insertion professionnelle une passerelle entre l'exécution de la peine privative de liberté et la </a:t>
            </a:r>
            <a:r>
              <a:rPr lang="fr-FR" dirty="0" smtClean="0">
                <a:solidFill>
                  <a:srgbClr val="4F5157"/>
                </a:solidFill>
                <a:latin typeface="Marianne" panose="02000000000000000000" pitchFamily="2" charset="0"/>
              </a:rPr>
              <a:t>société</a:t>
            </a:r>
            <a:endParaRPr lang="fr-FR" dirty="0">
              <a:solidFill>
                <a:srgbClr val="4F5157"/>
              </a:solidFill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46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D2CB53A-02B3-5641-A524-4D6CABDA7A8C}"/>
              </a:ext>
            </a:extLst>
          </p:cNvPr>
          <p:cNvSpPr txBox="1">
            <a:spLocks/>
          </p:cNvSpPr>
          <p:nvPr/>
        </p:nvSpPr>
        <p:spPr bwMode="gray">
          <a:xfrm>
            <a:off x="537887" y="2930641"/>
            <a:ext cx="6684005" cy="996714"/>
          </a:xfrm>
          <a:prstGeom prst="rect">
            <a:avLst/>
          </a:prstGeom>
          <a:solidFill>
            <a:srgbClr val="583F98"/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4000" b="1" kern="1200" cap="all" baseline="0">
                <a:solidFill>
                  <a:srgbClr val="4C4F56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itchFamily="34" charset="0"/>
              <a:buNone/>
              <a:defRPr lang="en-US" sz="2200" kern="1200" smtClean="0">
                <a:solidFill>
                  <a:srgbClr val="4C4F56"/>
                </a:solidFill>
                <a:effectLst/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spc="300" dirty="0" smtClean="0">
                <a:solidFill>
                  <a:schemeClr val="bg1"/>
                </a:solidFill>
                <a:latin typeface="Marianne" panose="02000000000000000000" pitchFamily="2" charset="0"/>
              </a:rPr>
              <a:t>Objectifs transversaux</a:t>
            </a:r>
            <a:endParaRPr lang="fr-FR" sz="1800" spc="300" dirty="0">
              <a:solidFill>
                <a:schemeClr val="bg1"/>
              </a:solidFill>
              <a:latin typeface="Marianne" panose="02000000000000000000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5B61172-01F2-E34B-980F-BF03866E6FE6}"/>
              </a:ext>
            </a:extLst>
          </p:cNvPr>
          <p:cNvSpPr txBox="1"/>
          <p:nvPr/>
        </p:nvSpPr>
        <p:spPr>
          <a:xfrm>
            <a:off x="537887" y="4220721"/>
            <a:ext cx="66840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spc="300" dirty="0" smtClean="0">
                <a:latin typeface="Marianne" panose="02000000000000000000" pitchFamily="2" charset="0"/>
              </a:rPr>
              <a:t>COMMUNS A L’ENSEMBLE DE LA STRATEGIE,</a:t>
            </a:r>
          </a:p>
          <a:p>
            <a:pPr algn="ctr"/>
            <a:r>
              <a:rPr lang="fr-FR" b="1" spc="300" dirty="0" smtClean="0">
                <a:latin typeface="Marianne" panose="02000000000000000000" pitchFamily="2" charset="0"/>
              </a:rPr>
              <a:t>ILS PARTICIPENT DE L’IDENTITE ATIGIP</a:t>
            </a:r>
          </a:p>
          <a:p>
            <a:pPr algn="ctr"/>
            <a:endParaRPr lang="fr-FR" b="1" spc="300" dirty="0"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64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6934A5E-87CD-DC43-B212-B54D8096AEF8}"/>
              </a:ext>
            </a:extLst>
          </p:cNvPr>
          <p:cNvSpPr txBox="1"/>
          <p:nvPr/>
        </p:nvSpPr>
        <p:spPr>
          <a:xfrm>
            <a:off x="504469" y="430769"/>
            <a:ext cx="11183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 smtClean="0">
                <a:latin typeface="Marianne" panose="02000000000000000000" pitchFamily="2" charset="0"/>
              </a:rPr>
              <a:t>OBJECTIFS TRANSVERSAUX</a:t>
            </a:r>
            <a:endParaRPr lang="fr-FR" sz="2800" b="1" spc="300" dirty="0">
              <a:latin typeface="Marianne" panose="02000000000000000000" pitchFamily="2" charset="0"/>
            </a:endParaRPr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D1AA318B-3ABC-9649-9B9D-3352B7EADD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5193653"/>
              </p:ext>
            </p:extLst>
          </p:nvPr>
        </p:nvGraphicFramePr>
        <p:xfrm>
          <a:off x="985472" y="1081387"/>
          <a:ext cx="8025794" cy="5555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8"/>
          <p:cNvSpPr/>
          <p:nvPr/>
        </p:nvSpPr>
        <p:spPr>
          <a:xfrm>
            <a:off x="8489705" y="1111867"/>
            <a:ext cx="3500731" cy="1513036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Développement de l’apprentissage en détention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Lancement des travaux sur l’évaluation socio-pro en entrée de détention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Programmation et financement de la mise à niveau des plateaux techniques</a:t>
            </a:r>
            <a:endParaRPr lang="fr-FR" sz="1200" dirty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489705" y="3121372"/>
            <a:ext cx="3500731" cy="1511587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Développement TIG 360° et IPRO 360° en mode Agile (associant les utilisateurs)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Conventions nationales du TIG fondées sur l’expérimentation et l’essaimage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 err="1" smtClean="0">
                <a:solidFill>
                  <a:schemeClr val="bg1"/>
                </a:solidFill>
                <a:latin typeface="Marianne" panose="02000000000000000000" pitchFamily="50" charset="0"/>
              </a:rPr>
              <a:t>Lab</a:t>
            </a:r>
            <a:r>
              <a:rPr lang="fr-FR" sz="12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’ 2D (programme Émergence…)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chemeClr val="bg1"/>
                </a:solidFill>
                <a:latin typeface="Marianne" panose="02000000000000000000" pitchFamily="50" charset="0"/>
              </a:rPr>
              <a:t>M</a:t>
            </a:r>
            <a:r>
              <a:rPr lang="fr-FR" sz="12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esure d’impact</a:t>
            </a:r>
            <a:endParaRPr lang="fr-FR" sz="1200" dirty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489705" y="5129428"/>
            <a:ext cx="3500731" cy="1507346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Élaboration et diffusion de guides, de plaquettes générales et thématiques – Diffusion auprès des réseaux de l’agence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Label </a:t>
            </a:r>
            <a:r>
              <a:rPr lang="fr-FR" sz="1200" dirty="0" err="1" smtClean="0">
                <a:solidFill>
                  <a:schemeClr val="bg1"/>
                </a:solidFill>
                <a:latin typeface="Marianne" panose="02000000000000000000" pitchFamily="50" charset="0"/>
              </a:rPr>
              <a:t>PeP.s</a:t>
            </a:r>
            <a:endParaRPr lang="fr-FR" sz="1200" dirty="0" smtClean="0">
              <a:solidFill>
                <a:schemeClr val="bg1"/>
              </a:solidFill>
              <a:latin typeface="Marianne" panose="02000000000000000000" pitchFamily="50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Articles dans la presse nationale et régionale, </a:t>
            </a:r>
            <a:r>
              <a:rPr lang="fr-FR" sz="1200" dirty="0" err="1" smtClean="0">
                <a:solidFill>
                  <a:schemeClr val="bg1"/>
                </a:solidFill>
                <a:latin typeface="Marianne" panose="02000000000000000000" pitchFamily="50" charset="0"/>
              </a:rPr>
              <a:t>itw</a:t>
            </a:r>
            <a:r>
              <a:rPr lang="fr-FR" sz="12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 radio et télé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Sites Internet</a:t>
            </a:r>
            <a:endParaRPr lang="fr-FR" sz="1200" dirty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9993848" y="373501"/>
            <a:ext cx="4924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40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907828" y="3155631"/>
            <a:ext cx="53900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u="sng" dirty="0" smtClean="0">
                <a:latin typeface="Marianne" panose="02000000000000000000" pitchFamily="2" charset="0"/>
              </a:rPr>
              <a:t>Objectif 2</a:t>
            </a:r>
          </a:p>
          <a:p>
            <a:pPr algn="just"/>
            <a:r>
              <a:rPr lang="fr-FR" b="1" dirty="0" smtClean="0">
                <a:latin typeface="Marianne" panose="02000000000000000000" pitchFamily="2" charset="0"/>
              </a:rPr>
              <a:t>Faire </a:t>
            </a:r>
            <a:r>
              <a:rPr lang="fr-FR" b="1" dirty="0">
                <a:latin typeface="Marianne" panose="02000000000000000000" pitchFamily="2" charset="0"/>
              </a:rPr>
              <a:t>du déploiement des politiques conduites une dynamique apprenante fondée sur une méthodologie d’expérimentation, d’évaluation et d’essaimage</a:t>
            </a:r>
          </a:p>
          <a:p>
            <a:pPr algn="just"/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907829" y="5129428"/>
            <a:ext cx="53900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latin typeface="Marianne" panose="02000000000000000000" pitchFamily="2" charset="0"/>
              </a:rPr>
              <a:t>Objectif 3</a:t>
            </a:r>
            <a:endParaRPr lang="fr-FR" b="1" dirty="0" smtClean="0">
              <a:latin typeface="Marianne" panose="02000000000000000000" pitchFamily="2" charset="0"/>
            </a:endParaRPr>
          </a:p>
          <a:p>
            <a:r>
              <a:rPr lang="fr-FR" b="1" dirty="0" smtClean="0">
                <a:latin typeface="Marianne" panose="02000000000000000000" pitchFamily="2" charset="0"/>
              </a:rPr>
              <a:t>Développer</a:t>
            </a:r>
            <a:r>
              <a:rPr lang="fr-FR" b="1" dirty="0">
                <a:latin typeface="Marianne" panose="02000000000000000000" pitchFamily="2" charset="0"/>
              </a:rPr>
              <a:t>, au soutien des missions de l’agence une communication favorisant une évolution positive du regard porté sur la peine et les personnes placées sous main de justice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33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BD54A1-7385-D545-BDBE-3A7E33D12084}"/>
              </a:ext>
            </a:extLst>
          </p:cNvPr>
          <p:cNvSpPr txBox="1">
            <a:spLocks/>
          </p:cNvSpPr>
          <p:nvPr/>
        </p:nvSpPr>
        <p:spPr bwMode="gray">
          <a:xfrm>
            <a:off x="537887" y="2930642"/>
            <a:ext cx="6684005" cy="996714"/>
          </a:xfrm>
          <a:prstGeom prst="rect">
            <a:avLst/>
          </a:prstGeom>
          <a:solidFill>
            <a:srgbClr val="F3B237"/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4000" b="1" kern="1200" cap="all" baseline="0">
                <a:solidFill>
                  <a:srgbClr val="4C4F56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itchFamily="34" charset="0"/>
              <a:buNone/>
              <a:defRPr lang="en-US" sz="2200" kern="1200" smtClean="0">
                <a:solidFill>
                  <a:srgbClr val="4C4F56"/>
                </a:solidFill>
                <a:effectLst/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spc="300" dirty="0" smtClean="0">
                <a:solidFill>
                  <a:schemeClr val="tx1"/>
                </a:solidFill>
                <a:latin typeface="Marianne" panose="02000000000000000000" pitchFamily="2" charset="0"/>
              </a:rPr>
              <a:t>AXE 1</a:t>
            </a:r>
            <a:endParaRPr lang="fr-FR" sz="1800" spc="300" dirty="0">
              <a:solidFill>
                <a:schemeClr val="tx1"/>
              </a:solidFill>
              <a:latin typeface="Marianne" panose="02000000000000000000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332773D-EC82-8C48-9C31-DB57709C9DA6}"/>
              </a:ext>
            </a:extLst>
          </p:cNvPr>
          <p:cNvSpPr txBox="1"/>
          <p:nvPr/>
        </p:nvSpPr>
        <p:spPr>
          <a:xfrm>
            <a:off x="537887" y="4220721"/>
            <a:ext cx="6684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spc="300" dirty="0" smtClean="0">
                <a:latin typeface="Marianne" panose="02000000000000000000" pitchFamily="2" charset="0"/>
              </a:rPr>
              <a:t>DEVELOPPER LE TIG</a:t>
            </a:r>
            <a:endParaRPr lang="fr-FR" b="1" spc="300" dirty="0"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27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504469" y="430769"/>
            <a:ext cx="111830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3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Objectif </a:t>
            </a:r>
            <a:r>
              <a:rPr kumimoji="0" lang="fr-FR" sz="28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4 : Accroitre l’offre de postes de TIG pour atteindre </a:t>
            </a:r>
            <a:r>
              <a:rPr kumimoji="0" lang="fr-FR" sz="2800" b="1" i="0" u="none" strike="noStrike" kern="1200" cap="none" spc="3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30 000 postes </a:t>
            </a:r>
            <a:r>
              <a:rPr kumimoji="0" lang="fr-FR" sz="28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d’ici fin 2022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rianne" panose="02000000000000000000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714238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F3B237"/>
              </a:gs>
              <a:gs pos="38000">
                <a:srgbClr val="F8D088"/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rianne Medium" panose="02000000000000000000" pitchFamily="2" charset="0"/>
              <a:ea typeface="+mn-ea"/>
              <a:cs typeface="+mn-cs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9262888" y="1445697"/>
            <a:ext cx="1085850" cy="1022849"/>
            <a:chOff x="3352800" y="1714238"/>
            <a:chExt cx="1310640" cy="1256234"/>
          </a:xfrm>
        </p:grpSpPr>
        <p:sp>
          <p:nvSpPr>
            <p:cNvPr id="6" name="Triangle isocèle 5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Bouée 4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 avec coins rognés en diagonale 8"/>
          <p:cNvSpPr/>
          <p:nvPr/>
        </p:nvSpPr>
        <p:spPr>
          <a:xfrm>
            <a:off x="273688" y="2800986"/>
            <a:ext cx="4355601" cy="669127"/>
          </a:xfrm>
          <a:prstGeom prst="snip2DiagRect">
            <a:avLst/>
          </a:prstGeom>
          <a:solidFill>
            <a:srgbClr val="FCB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ACTIONS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3687" y="3545815"/>
            <a:ext cx="4356401" cy="888839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Développer TIG 360°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4858104" y="2787786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PILOTE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6095998" y="2800985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PARTENAIRES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7705469" y="2764669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ECHEANCE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66197" y="3545815"/>
            <a:ext cx="1175299" cy="888839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7680" y="3545815"/>
            <a:ext cx="1496785" cy="885457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SNUM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89600" y="3501805"/>
            <a:ext cx="1742542" cy="929467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Fin 2021: ouverture à tous les acteurs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T4 2022: palier 2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3687" y="4488327"/>
            <a:ext cx="4355602" cy="554587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Renforcer le réseau des RT/CT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866197" y="4473820"/>
            <a:ext cx="1175297" cy="585787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097679" y="4470438"/>
            <a:ext cx="1496785" cy="60114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DAP et DPJJ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89599" y="4467055"/>
            <a:ext cx="1742542" cy="597390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Sept. 2021 : </a:t>
            </a: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M</a:t>
            </a: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aillage complet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72718" y="5130004"/>
            <a:ext cx="4356401" cy="56909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Augmenter et faire vivre les partenariats nationaux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65228" y="5116694"/>
            <a:ext cx="1175299" cy="585787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96711" y="5124280"/>
            <a:ext cx="1496785" cy="57481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COS / RT et CT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688631" y="5120820"/>
            <a:ext cx="1742542" cy="578279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Permanent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72718" y="5741647"/>
            <a:ext cx="4355602" cy="58240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Garantir la cohérence de l’offre de postes avec les besoins des ressorts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865228" y="5741647"/>
            <a:ext cx="1175297" cy="585787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RT / CT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096710" y="5738265"/>
            <a:ext cx="1496785" cy="60114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STIG, DPIPPR et DT, Juridictions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688630" y="5734882"/>
            <a:ext cx="1742542" cy="597390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Permanent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9" name="Rectangle à coins arrondis 28"/>
          <p:cNvSpPr/>
          <p:nvPr/>
        </p:nvSpPr>
        <p:spPr>
          <a:xfrm>
            <a:off x="9560697" y="2800986"/>
            <a:ext cx="2218212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POINT D’ETAPE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560697" y="3456913"/>
            <a:ext cx="2218212" cy="981491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9538" indent="-109538">
              <a:buFont typeface="Wingdings" panose="05000000000000000000" pitchFamily="2" charset="2"/>
              <a:buChar char="§"/>
            </a:pPr>
            <a:r>
              <a:rPr lang="fr-FR" sz="900">
                <a:solidFill>
                  <a:srgbClr val="4F5157"/>
                </a:solidFill>
                <a:latin typeface="Marianne" panose="02000000000000000000" pitchFamily="50" charset="0"/>
              </a:rPr>
              <a:t>Ouverture Organismes  d’accueil effectuée le 12/07/21</a:t>
            </a:r>
          </a:p>
          <a:p>
            <a:pPr marL="109538" indent="-109538">
              <a:buFont typeface="Wingdings" panose="05000000000000000000" pitchFamily="2" charset="2"/>
              <a:buChar char="§"/>
            </a:pPr>
            <a:r>
              <a:rPr lang="fr-FR" sz="900">
                <a:solidFill>
                  <a:srgbClr val="4F5157"/>
                </a:solidFill>
                <a:latin typeface="Marianne" panose="02000000000000000000" pitchFamily="50" charset="0"/>
              </a:rPr>
              <a:t>Ouverture avocats le 04/10/21</a:t>
            </a:r>
          </a:p>
          <a:p>
            <a:pPr marL="109538" indent="-109538">
              <a:buFont typeface="Wingdings" panose="05000000000000000000" pitchFamily="2" charset="2"/>
              <a:buChar char="§"/>
            </a:pPr>
            <a:r>
              <a:rPr lang="fr-FR" sz="900">
                <a:solidFill>
                  <a:srgbClr val="4F5157"/>
                </a:solidFill>
                <a:latin typeface="Marianne" panose="02000000000000000000" pitchFamily="50" charset="0"/>
              </a:rPr>
              <a:t>Ouverture de la procédure habilitation/inscription : 12/21 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560697" y="4488327"/>
            <a:ext cx="2218212" cy="576117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6838" marR="0" lvl="0" indent="-968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Fusion des réseaux RT/CT </a:t>
            </a:r>
          </a:p>
          <a:p>
            <a:pPr marL="96838" marR="0" lvl="0" indent="-968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72 RT en poste au 01/09/21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560697" y="5112775"/>
            <a:ext cx="2218212" cy="58970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9538" marR="0" lvl="0" indent="-109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43 partenariats nationaux</a:t>
            </a:r>
          </a:p>
          <a:p>
            <a:pPr marL="109538" marR="0" lvl="0" indent="-109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Déclinaison locale par les RT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560697" y="5750204"/>
            <a:ext cx="2218212" cy="577229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9538" marR="0" lvl="0" indent="-109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Plans d’actions annuels des RT – Validation DAP/DPJJ/ATIGIP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270774" y="4443762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BA583"/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7BA583"/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278495" y="4981129"/>
            <a:ext cx="230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BA583"/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7BA583"/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278495" y="5609877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BA583"/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7BA583"/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272274" y="3842449"/>
            <a:ext cx="232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7BA583"/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3B237"/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961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504469" y="430769"/>
            <a:ext cx="111830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3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Objectif </a:t>
            </a:r>
            <a:r>
              <a:rPr kumimoji="0" lang="fr-FR" sz="28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5 : Diversifier le profil des structures accueillant </a:t>
            </a:r>
            <a:r>
              <a:rPr kumimoji="0" lang="fr-FR" sz="2800" b="1" i="0" u="none" strike="noStrike" kern="1200" cap="none" spc="3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des </a:t>
            </a:r>
            <a:r>
              <a:rPr kumimoji="0" lang="fr-FR" sz="28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personnes condamnées à un </a:t>
            </a:r>
            <a:r>
              <a:rPr kumimoji="0" lang="fr-FR" sz="2800" b="1" i="0" u="none" strike="noStrike" kern="1200" cap="none" spc="3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TIG</a:t>
            </a:r>
            <a:endParaRPr kumimoji="0" lang="fr-FR" sz="2800" b="1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rianne" panose="02000000000000000000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714238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F3B237"/>
              </a:gs>
              <a:gs pos="38000">
                <a:srgbClr val="F8D088"/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rianne Medium" panose="02000000000000000000" pitchFamily="2" charset="0"/>
              <a:ea typeface="+mn-ea"/>
              <a:cs typeface="+mn-cs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8016976" y="1413874"/>
            <a:ext cx="1085850" cy="1022849"/>
            <a:chOff x="3352800" y="1714238"/>
            <a:chExt cx="1310640" cy="1256234"/>
          </a:xfrm>
        </p:grpSpPr>
        <p:sp>
          <p:nvSpPr>
            <p:cNvPr id="6" name="Triangle isocèle 5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Bouée 4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 avec coins rognés en diagonale 8"/>
          <p:cNvSpPr/>
          <p:nvPr/>
        </p:nvSpPr>
        <p:spPr>
          <a:xfrm>
            <a:off x="273688" y="3108380"/>
            <a:ext cx="4355601" cy="669127"/>
          </a:xfrm>
          <a:prstGeom prst="snip2DiagRect">
            <a:avLst/>
          </a:prstGeom>
          <a:solidFill>
            <a:srgbClr val="FCB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ACTIONS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3687" y="3888400"/>
            <a:ext cx="4356401" cy="54625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Expérimenter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l’accueil de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tigistes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 au sein des sociétés commerciales de l’ESS – Etablir 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un bilan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4866197" y="3111763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PILOTE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6097681" y="3108380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PARTENAIRES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7689599" y="3108380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ECHEANCE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66197" y="3867978"/>
            <a:ext cx="1175299" cy="566676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7680" y="3888400"/>
            <a:ext cx="1496785" cy="54287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RT/CT</a:t>
            </a: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, DPIPPR et DT, Juridictions, </a:t>
            </a: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CRESS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89600" y="3881268"/>
            <a:ext cx="1742542" cy="550004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2022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3687" y="4488327"/>
            <a:ext cx="4355602" cy="554587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Habiliter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30 structures de l’ESS ou sociétés à missions d’ici 2021 – 100 d’ici 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2022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866197" y="4473820"/>
            <a:ext cx="1175297" cy="585787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097679" y="4470438"/>
            <a:ext cx="1496785" cy="60114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RT/CT, Juridictions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89599" y="4467055"/>
            <a:ext cx="1742542" cy="597390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T1 2021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T1 2022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2718" y="5130004"/>
            <a:ext cx="4356401" cy="56909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Multiplier par 3 les postes dans les </a:t>
            </a:r>
            <a:r>
              <a:rPr kumimoji="0" lang="fr-FR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assos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et les 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entreprises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exerçant une mission de 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service public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65228" y="5116694"/>
            <a:ext cx="1175299" cy="585787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RT / CT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96711" y="5124280"/>
            <a:ext cx="1496785" cy="57481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STIG, COS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88631" y="5120820"/>
            <a:ext cx="1742542" cy="578279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2022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72718" y="5741647"/>
            <a:ext cx="4355602" cy="58240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Augmenter de 10% par an pendant 3 ans le nombre de conventions de partenariat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865228" y="5741647"/>
            <a:ext cx="1175297" cy="585787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096710" y="5738265"/>
            <a:ext cx="1496785" cy="60114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COS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688630" y="5734882"/>
            <a:ext cx="1742542" cy="597390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2022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9560697" y="3122350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POINT D’ETAPE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560697" y="3888400"/>
            <a:ext cx="2454094" cy="550004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4775" marR="0" lvl="0" indent="-104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Bilan en déc. 2021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  <a:p>
            <a:pPr marL="104775" marR="0" lvl="0" indent="-104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</a:t>
            </a:r>
            <a:r>
              <a:rPr kumimoji="0" lang="fr-FR" sz="9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er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 réunion</a:t>
            </a:r>
            <a:r>
              <a:rPr kumimoji="0" lang="fr-FR" sz="900" b="0" i="0" u="none" strike="noStrike" kern="1200" cap="none" spc="0" normalizeH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 du comité d’évaluation le 20 mai 2022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560697" y="4488327"/>
            <a:ext cx="2454094" cy="576117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4775" marR="0" lvl="0" indent="-104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31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structures ESS 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habilitées + 6 à venir</a:t>
            </a:r>
          </a:p>
          <a:p>
            <a:pPr marL="104775" marR="0" lvl="0" indent="-104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Installation du comité d’évaluation et rapport remis au ministre le 01/07/22</a:t>
            </a:r>
          </a:p>
          <a:p>
            <a:pPr marL="104775" marR="0" lvl="0" indent="-104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69 TIG exécutés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560697" y="5112775"/>
            <a:ext cx="2454094" cy="58970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4775" marR="0" lvl="0" indent="-104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Objectif</a:t>
            </a:r>
            <a:r>
              <a:rPr kumimoji="0" lang="fr-FR" sz="900" b="0" i="0" u="none" strike="noStrike" kern="1200" cap="none" spc="0" normalizeH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 de répartition entre acteurs publics / privés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dépassé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560697" y="5750204"/>
            <a:ext cx="2454094" cy="577229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4775" marR="0" lvl="0" indent="-104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43 conventions – 5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en cours de 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finalisation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258248" y="4362330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3B237"/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3B237"/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258248" y="563497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BA583"/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7BA583"/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258248" y="3774555"/>
            <a:ext cx="204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3B237"/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3B237"/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237525" y="5104293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BA583"/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7BA583"/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208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506151" y="249196"/>
            <a:ext cx="111830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3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Objectif </a:t>
            </a:r>
            <a:r>
              <a:rPr kumimoji="0" lang="fr-FR" sz="28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6 : Enrichir le contenu du TIG par des </a:t>
            </a:r>
            <a:r>
              <a:rPr kumimoji="0" lang="fr-FR" sz="2800" b="1" i="0" u="none" strike="noStrike" kern="1200" cap="none" spc="3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dispositifs d’éducation</a:t>
            </a:r>
            <a:r>
              <a:rPr kumimoji="0" lang="fr-FR" sz="28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, de formation et </a:t>
            </a:r>
            <a:r>
              <a:rPr kumimoji="0" lang="fr-FR" sz="2800" b="1" i="0" u="none" strike="noStrike" kern="1200" cap="none" spc="3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d’accompagnement</a:t>
            </a:r>
            <a:endParaRPr kumimoji="0" lang="fr-FR" sz="2800" b="1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rianne" panose="02000000000000000000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714238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F3B237"/>
              </a:gs>
              <a:gs pos="38000">
                <a:srgbClr val="F8D088"/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rianne Medium" panose="02000000000000000000" pitchFamily="2" charset="0"/>
              <a:ea typeface="+mn-ea"/>
              <a:cs typeface="+mn-cs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4909951" y="1446207"/>
            <a:ext cx="1085850" cy="1022849"/>
            <a:chOff x="3352800" y="1714238"/>
            <a:chExt cx="1310640" cy="1256234"/>
          </a:xfrm>
        </p:grpSpPr>
        <p:sp>
          <p:nvSpPr>
            <p:cNvPr id="6" name="Triangle isocèle 5"/>
            <p:cNvSpPr/>
            <p:nvPr/>
          </p:nvSpPr>
          <p:spPr>
            <a:xfrm>
              <a:off x="3794893" y="2156428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Bouée 4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 avec coins rognés en diagonale 8"/>
          <p:cNvSpPr/>
          <p:nvPr/>
        </p:nvSpPr>
        <p:spPr>
          <a:xfrm>
            <a:off x="273688" y="3108380"/>
            <a:ext cx="4355601" cy="669127"/>
          </a:xfrm>
          <a:prstGeom prst="snip2DiagRect">
            <a:avLst/>
          </a:prstGeom>
          <a:solidFill>
            <a:srgbClr val="FCB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ACTIONS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3687" y="3888400"/>
            <a:ext cx="4356401" cy="54625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 Développer et expérimenter des parcours de TIG sur chaque ressort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4866197" y="3111763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PILOTE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6097681" y="3108380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PARTENAIRES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7689599" y="3108380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ECHEANCE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66197" y="3867978"/>
            <a:ext cx="1175299" cy="566676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7680" y="3888400"/>
            <a:ext cx="1496785" cy="54287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RT/CT, structures d’accueil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89600" y="3881268"/>
            <a:ext cx="1742542" cy="550004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2022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3687" y="4488327"/>
            <a:ext cx="4355602" cy="554587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Développer des TIG collectifs intégrant une forte dimension de sociabilité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66197" y="4473820"/>
            <a:ext cx="1175297" cy="585787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097679" y="4470438"/>
            <a:ext cx="1496785" cy="60114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RT/CT, structures d’accueil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89599" y="4467055"/>
            <a:ext cx="1742542" cy="597390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2022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72718" y="5130004"/>
            <a:ext cx="4356401" cy="56909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Accroître le nombre et diversifier les TIG pédagogiques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865228" y="5116694"/>
            <a:ext cx="1175299" cy="585787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96711" y="5124280"/>
            <a:ext cx="1496785" cy="57481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RT/CT, structures d’accueil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88631" y="5120820"/>
            <a:ext cx="1742542" cy="578279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2022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72718" y="5741647"/>
            <a:ext cx="4355602" cy="58240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Permettre l’accueil de </a:t>
            </a:r>
            <a:r>
              <a:rPr kumimoji="0" lang="fr-FR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tigistes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sur des dispositifs d’insertion de droit commun (Pôle Emploi, AFPA…)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865228" y="5741647"/>
            <a:ext cx="1175297" cy="585787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096710" y="5738265"/>
            <a:ext cx="1496785" cy="60114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RT/CT, structures d’accueil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88630" y="5734882"/>
            <a:ext cx="1742542" cy="597390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2022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9560697" y="3122350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POINT D’ETAPE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560697" y="3888400"/>
            <a:ext cx="2454094" cy="550004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4775" marR="0" lvl="0" indent="-104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Expérimentations en cours</a:t>
            </a:r>
          </a:p>
          <a:p>
            <a:pPr marL="104775" marR="0" lvl="0" indent="-104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Formalisation de parcours types 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en cours, concernant notamment la routière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560697" y="4488327"/>
            <a:ext cx="2454094" cy="576117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4775" marR="0" lvl="0" indent="-104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151 chantiers collectifs (en augmentation constante)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560697" y="5112775"/>
            <a:ext cx="2454094" cy="58970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4775" marR="0" lvl="0" indent="-104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261 modules pédagogiques (en augmentation constante).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560697" y="5741647"/>
            <a:ext cx="2454094" cy="577229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4775" indent="-104775">
              <a:buFont typeface="Wingdings" panose="05000000000000000000" pitchFamily="2" charset="2"/>
              <a:buChar char="§"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Signature d’une convention avec Pôle Emploi en voie de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finalisation</a:t>
            </a:r>
          </a:p>
          <a:p>
            <a:pPr marL="104775" indent="-104775">
              <a:buFont typeface="Wingdings" panose="05000000000000000000" pitchFamily="2" charset="2"/>
              <a:buChar char="§"/>
              <a:defRPr/>
            </a:pP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Renouvellement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protocole TIG AFPA déclic prévu avec élargissement </a:t>
            </a:r>
          </a:p>
          <a:p>
            <a:pPr marL="104775" marR="0" lvl="0" indent="-104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258248" y="4362330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3B237"/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3B237"/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252354" y="502042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258248" y="5634979"/>
            <a:ext cx="2462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7BA583"/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3B237"/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258248" y="3774555"/>
            <a:ext cx="204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3B237"/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3B237"/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20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504469" y="430769"/>
            <a:ext cx="111830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3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Objectif </a:t>
            </a:r>
            <a:r>
              <a:rPr kumimoji="0" lang="fr-FR" sz="28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7 : Elargir et faciliter les modalités d’exécution du TIG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rianne" panose="02000000000000000000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714238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F3B237"/>
              </a:gs>
              <a:gs pos="38000">
                <a:srgbClr val="F8D088"/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rianne Medium" panose="02000000000000000000" pitchFamily="2" charset="0"/>
              <a:ea typeface="+mn-ea"/>
              <a:cs typeface="+mn-cs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9333095" y="1409953"/>
            <a:ext cx="1085850" cy="1022849"/>
            <a:chOff x="3352800" y="1714238"/>
            <a:chExt cx="1310640" cy="1256234"/>
          </a:xfrm>
        </p:grpSpPr>
        <p:sp>
          <p:nvSpPr>
            <p:cNvPr id="6" name="Triangle isocèle 5"/>
            <p:cNvSpPr/>
            <p:nvPr/>
          </p:nvSpPr>
          <p:spPr>
            <a:xfrm>
              <a:off x="3794893" y="2156428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Bouée 4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 avec coins rognés en diagonale 8"/>
          <p:cNvSpPr/>
          <p:nvPr/>
        </p:nvSpPr>
        <p:spPr>
          <a:xfrm>
            <a:off x="273688" y="3108380"/>
            <a:ext cx="4355601" cy="669127"/>
          </a:xfrm>
          <a:prstGeom prst="snip2DiagRect">
            <a:avLst/>
          </a:prstGeom>
          <a:solidFill>
            <a:srgbClr val="FCB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ACTIONS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3687" y="3888400"/>
            <a:ext cx="4356401" cy="54625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Dématérialiser et simplifier la procédure d’habilitation 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4866197" y="3111763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PILOTE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6097681" y="3108380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PARTENAIRES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7689599" y="3108380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ECHEANCE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66197" y="3867978"/>
            <a:ext cx="1175299" cy="566676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7680" y="3888400"/>
            <a:ext cx="1496785" cy="54287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DSJ, SNUM, Structures d’accueil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89600" y="3881268"/>
            <a:ext cx="1742542" cy="550004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T4 2021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3687" y="4488327"/>
            <a:ext cx="4355602" cy="554587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Déjudiciariser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 la procédure d’affectation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66197" y="4473820"/>
            <a:ext cx="1175297" cy="585787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097679" y="4470438"/>
            <a:ext cx="1496785" cy="60114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DSJ, DACG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89599" y="4467055"/>
            <a:ext cx="1742542" cy="597390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T4 2020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2718" y="5130004"/>
            <a:ext cx="4356401" cy="56909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Simplifier le circuit et les conditions de délivrance des certificats médicaux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865228" y="5116694"/>
            <a:ext cx="1175299" cy="585787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96711" y="5124280"/>
            <a:ext cx="1496785" cy="57481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DSJ, Conseil de l’ordre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88631" y="5120820"/>
            <a:ext cx="1742542" cy="578279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T1 2021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72718" y="5741647"/>
            <a:ext cx="4355602" cy="58240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Identifier et formaliser des solutions adaptées de financement (EPI, transport, restauration…)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865228" y="5741647"/>
            <a:ext cx="1175297" cy="585787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096710" y="5738265"/>
            <a:ext cx="1496785" cy="60114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Structures d’accueil, </a:t>
            </a:r>
            <a:r>
              <a:rPr kumimoji="0" lang="fr-FR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collectivités territoriales,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Secrétariat général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88630" y="5734882"/>
            <a:ext cx="1742542" cy="597390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T4 2021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9" name="Rectangle à coins arrondis 28"/>
          <p:cNvSpPr/>
          <p:nvPr/>
        </p:nvSpPr>
        <p:spPr>
          <a:xfrm>
            <a:off x="9560697" y="3122350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POINT D’ETAPE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560697" y="3888400"/>
            <a:ext cx="2454094" cy="550004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4775" marR="0" lvl="0" indent="-104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Fait - parution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du décret en Conseil 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d’Etat du 22/12/21 et ouverture immédiate sur TIG 360°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560697" y="4488327"/>
            <a:ext cx="2454094" cy="576117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4775" marR="0" lvl="0" indent="-104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Fait - Loi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du 8 avril 2021</a:t>
            </a:r>
          </a:p>
          <a:p>
            <a:pPr marL="104775" marR="0" lvl="0" indent="-104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Décret d’application 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en Conseil des ministres (22/12/21)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560697" y="5112775"/>
            <a:ext cx="2454094" cy="58970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4775" marR="0" lvl="0" indent="-104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Fait - Loi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du 8 avril 2021 et décrets 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d’application parus le 22/12/21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560697" y="5750204"/>
            <a:ext cx="2454094" cy="577229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4775" marR="0" lvl="0" indent="-104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Guide du 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financement publié en janvier 2022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272718" y="4464120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BA583"/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7BA583"/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252354" y="502042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BA583"/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7BA583"/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258248" y="563497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3B237"/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3B237"/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258248" y="3763922"/>
            <a:ext cx="204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BA583"/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7BA583"/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99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504469" y="293460"/>
            <a:ext cx="111830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3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Objectif </a:t>
            </a:r>
            <a:r>
              <a:rPr kumimoji="0" lang="fr-FR" sz="28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8 : Garantir la qualité et l’utilité du service offert par </a:t>
            </a:r>
            <a:r>
              <a:rPr kumimoji="0" lang="fr-FR" sz="2800" b="1" i="0" u="none" strike="noStrike" kern="1200" cap="none" spc="3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la plateforme </a:t>
            </a:r>
            <a:r>
              <a:rPr kumimoji="0" lang="fr-FR" sz="28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TIG 360° pour ses utilisateurs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714238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F3B237"/>
              </a:gs>
              <a:gs pos="38000">
                <a:srgbClr val="F8D088"/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rianne Medium" panose="02000000000000000000" pitchFamily="2" charset="0"/>
              <a:ea typeface="+mn-ea"/>
              <a:cs typeface="+mn-cs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7689600" y="1534774"/>
            <a:ext cx="1085850" cy="1022849"/>
            <a:chOff x="3352800" y="1714238"/>
            <a:chExt cx="1310640" cy="1256234"/>
          </a:xfrm>
        </p:grpSpPr>
        <p:sp>
          <p:nvSpPr>
            <p:cNvPr id="6" name="Triangle isocèle 5"/>
            <p:cNvSpPr/>
            <p:nvPr/>
          </p:nvSpPr>
          <p:spPr>
            <a:xfrm>
              <a:off x="3794893" y="2156428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Bouée 4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 avec coins rognés en diagonale 8"/>
          <p:cNvSpPr/>
          <p:nvPr/>
        </p:nvSpPr>
        <p:spPr>
          <a:xfrm>
            <a:off x="273688" y="3108380"/>
            <a:ext cx="4355601" cy="669127"/>
          </a:xfrm>
          <a:prstGeom prst="snip2DiagRect">
            <a:avLst/>
          </a:prstGeom>
          <a:solidFill>
            <a:srgbClr val="FCB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ACTIONS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3687" y="3888400"/>
            <a:ext cx="4356401" cy="54625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Respecter les échéances de livraisons des paliers et fonctionnalités de TIG 360°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4866197" y="3111763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PILOTE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6097681" y="3108380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PARTENAIRES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7689599" y="3108380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ECHEANCE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66197" y="3867978"/>
            <a:ext cx="1175299" cy="566676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7680" y="3888400"/>
            <a:ext cx="1496785" cy="54287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SNUM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89600" y="3881268"/>
            <a:ext cx="1742542" cy="550004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050" b="1" smtClean="0">
                <a:solidFill>
                  <a:srgbClr val="4F5157"/>
                </a:solidFill>
                <a:latin typeface="Marianne" panose="02000000000000000000" pitchFamily="50" charset="0"/>
              </a:rPr>
              <a:t>T4 2022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3687" y="4488327"/>
            <a:ext cx="4355602" cy="554587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Garantir une maintenance applicative réactive et de haut niveau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66197" y="4473820"/>
            <a:ext cx="1175297" cy="585787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097679" y="4470438"/>
            <a:ext cx="1496785" cy="60114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SNUM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89599" y="4467055"/>
            <a:ext cx="1742542" cy="597390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Permanent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72718" y="5130004"/>
            <a:ext cx="4356401" cy="56909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Conduire une enquête de satisfaction annuelle – En déduire les actions correctives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865228" y="5116694"/>
            <a:ext cx="1175299" cy="585787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96711" y="5124280"/>
            <a:ext cx="1496785" cy="57481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Structures d’accueil, DSJ, DAP, DPJJ, CNB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88631" y="5120820"/>
            <a:ext cx="1742542" cy="578279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Annuelle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72718" y="5741647"/>
            <a:ext cx="4355602" cy="58240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Développer, actualiser et assurer le renouvellement des espaces « Actualités », « Presse » et « Succès du TIG »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865228" y="5741647"/>
            <a:ext cx="1175297" cy="585787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STIG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096710" y="5738265"/>
            <a:ext cx="1496785" cy="60114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Structures, d’accueil, DAP, DPJJ, Avocats…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88630" y="5734882"/>
            <a:ext cx="1742542" cy="597390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T2 2022 </a:t>
            </a: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puis permanent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9560697" y="3122350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POINT D’ETAPE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560697" y="3888400"/>
            <a:ext cx="2454094" cy="550004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4775" indent="-104775">
              <a:buFont typeface="Wingdings" panose="05000000000000000000" pitchFamily="2" charset="2"/>
              <a:buChar char="§"/>
            </a:pP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Effectif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: remplacement des pilotes par groupes utilisateurs et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généralisation au 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T4 2022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560697" y="4488327"/>
            <a:ext cx="2454094" cy="576117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4775" indent="-104775">
              <a:buFont typeface="Wingdings" panose="05000000000000000000" pitchFamily="2" charset="2"/>
              <a:buChar char="§"/>
            </a:pP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Effectif: mise en place de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points réguliers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avec services supports et groupe de travail sur l ’amélioration de la supervision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560697" y="5112775"/>
            <a:ext cx="2454094" cy="58970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4775" indent="-104775">
              <a:buFont typeface="Wingdings" panose="05000000000000000000" pitchFamily="2" charset="2"/>
              <a:buChar char="§"/>
            </a:pP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Recensement auprès des RT sur les améliorations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souhaitées :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livraison de correctives en mars et mai 2022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560697" y="5750204"/>
            <a:ext cx="2454094" cy="577229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4775" marR="0" lvl="0" indent="-104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Définition de la ligne éditoriale en cours – Actualisation à compter du 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5157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T2 2022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4F5157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272718" y="4368424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BA583"/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7BA583"/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258248" y="563497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3B237"/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3B237"/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273688" y="3858934"/>
            <a:ext cx="245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BA583"/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7BA583"/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258248" y="5012082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BA583"/>
                </a:solidFill>
                <a:effectLst/>
                <a:uLnTx/>
                <a:uFillTx/>
                <a:latin typeface="Marianne ExtraBold" panose="02000000000000000000" pitchFamily="50" charset="0"/>
                <a:ea typeface="+mn-ea"/>
                <a:cs typeface="+mn-cs"/>
              </a:rPr>
              <a:t>√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7BA583"/>
              </a:solidFill>
              <a:effectLst/>
              <a:uLnTx/>
              <a:uFillTx/>
              <a:latin typeface="Marianne ExtraBold" panose="020000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765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C66569A-34DF-0B47-AFA7-EB7FE1FE7946}"/>
              </a:ext>
            </a:extLst>
          </p:cNvPr>
          <p:cNvSpPr txBox="1">
            <a:spLocks/>
          </p:cNvSpPr>
          <p:nvPr/>
        </p:nvSpPr>
        <p:spPr bwMode="gray">
          <a:xfrm>
            <a:off x="537887" y="2930641"/>
            <a:ext cx="6684005" cy="996714"/>
          </a:xfrm>
          <a:prstGeom prst="rect">
            <a:avLst/>
          </a:prstGeom>
          <a:solidFill>
            <a:srgbClr val="7BA582"/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4000" b="1" kern="1200" cap="all" baseline="0">
                <a:solidFill>
                  <a:srgbClr val="4C4F56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itchFamily="34" charset="0"/>
              <a:buNone/>
              <a:defRPr lang="en-US" sz="2200" kern="1200" smtClean="0">
                <a:solidFill>
                  <a:srgbClr val="4C4F56"/>
                </a:solidFill>
                <a:effectLst/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spc="300" dirty="0" smtClean="0">
                <a:solidFill>
                  <a:schemeClr val="bg1"/>
                </a:solidFill>
                <a:latin typeface="Marianne" panose="02000000000000000000" pitchFamily="2" charset="0"/>
              </a:rPr>
              <a:t>AXE 2</a:t>
            </a:r>
            <a:endParaRPr lang="fr-FR" sz="1800" spc="300" dirty="0">
              <a:solidFill>
                <a:schemeClr val="bg1"/>
              </a:solidFill>
              <a:latin typeface="Marianne" panose="02000000000000000000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3A37056-AA57-EB49-9B7D-2133E2BAEB9A}"/>
              </a:ext>
            </a:extLst>
          </p:cNvPr>
          <p:cNvSpPr txBox="1"/>
          <p:nvPr/>
        </p:nvSpPr>
        <p:spPr>
          <a:xfrm>
            <a:off x="537887" y="4220721"/>
            <a:ext cx="6684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cap="all" spc="300" dirty="0" smtClean="0">
                <a:latin typeface="Marianne" panose="02000000000000000000" pitchFamily="2" charset="0"/>
              </a:rPr>
              <a:t>Créer </a:t>
            </a:r>
            <a:r>
              <a:rPr lang="fr-FR" b="1" cap="all" spc="300" dirty="0">
                <a:latin typeface="Marianne" panose="02000000000000000000" pitchFamily="2" charset="0"/>
              </a:rPr>
              <a:t>cohérence et synergie </a:t>
            </a:r>
            <a:endParaRPr lang="fr-FR" b="1" cap="all" spc="300" dirty="0" smtClean="0">
              <a:latin typeface="Marianne" panose="02000000000000000000" pitchFamily="2" charset="0"/>
            </a:endParaRPr>
          </a:p>
          <a:p>
            <a:pPr algn="ctr"/>
            <a:r>
              <a:rPr lang="fr-FR" b="1" cap="all" spc="300" dirty="0" smtClean="0">
                <a:latin typeface="Marianne" panose="02000000000000000000" pitchFamily="2" charset="0"/>
              </a:rPr>
              <a:t>entre </a:t>
            </a:r>
            <a:r>
              <a:rPr lang="fr-FR" b="1" cap="all" spc="300" dirty="0">
                <a:latin typeface="Marianne" panose="02000000000000000000" pitchFamily="2" charset="0"/>
              </a:rPr>
              <a:t>formation et travail </a:t>
            </a:r>
          </a:p>
        </p:txBody>
      </p:sp>
    </p:spTree>
    <p:extLst>
      <p:ext uri="{BB962C8B-B14F-4D97-AF65-F5344CB8AC3E}">
        <p14:creationId xmlns:p14="http://schemas.microsoft.com/office/powerpoint/2010/main" val="390358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504469" y="293460"/>
            <a:ext cx="111830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 smtClean="0">
                <a:latin typeface="Marianne" panose="02000000000000000000" pitchFamily="2" charset="0"/>
              </a:rPr>
              <a:t>Objectif </a:t>
            </a:r>
            <a:r>
              <a:rPr lang="fr-FR" sz="2800" b="1" spc="300" dirty="0">
                <a:latin typeface="Marianne" panose="02000000000000000000" pitchFamily="2" charset="0"/>
              </a:rPr>
              <a:t>9 : Optimiser l’utilisation des espaces de travail et </a:t>
            </a:r>
            <a:r>
              <a:rPr lang="fr-FR" sz="2800" b="1" spc="300" dirty="0" smtClean="0">
                <a:latin typeface="Marianne" panose="02000000000000000000" pitchFamily="2" charset="0"/>
              </a:rPr>
              <a:t>de formation </a:t>
            </a:r>
            <a:r>
              <a:rPr lang="fr-FR" sz="2800" b="1" spc="300" dirty="0">
                <a:latin typeface="Marianne" panose="02000000000000000000" pitchFamily="2" charset="0"/>
              </a:rPr>
              <a:t>professionnelle dans les établissements </a:t>
            </a:r>
          </a:p>
          <a:p>
            <a:endParaRPr lang="fr-FR" sz="2800" b="1" spc="300" dirty="0">
              <a:latin typeface="Marianne" panose="02000000000000000000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714238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7BA583"/>
              </a:gs>
              <a:gs pos="61000">
                <a:srgbClr val="7BA583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10350954" y="1520575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10" name="Rectangle avec coins rognés en diagonale 9"/>
          <p:cNvSpPr/>
          <p:nvPr/>
        </p:nvSpPr>
        <p:spPr>
          <a:xfrm>
            <a:off x="273688" y="2780832"/>
            <a:ext cx="4355601" cy="669127"/>
          </a:xfrm>
          <a:prstGeom prst="snip2Diag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3687" y="3560852"/>
            <a:ext cx="4356401" cy="829176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Établir une cartographie des espaces de travail et de formation – définir les modalités de sa MAJ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4866197" y="2784215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6097681" y="2780832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7689599" y="2780832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66197" y="3540429"/>
            <a:ext cx="1175299" cy="860175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97680" y="3560852"/>
            <a:ext cx="1496785" cy="82404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DI, Référents travail et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formation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pro.,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Etablissements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689600" y="3553720"/>
            <a:ext cx="1742542" cy="83486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Décembre 2020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73687" y="4515623"/>
            <a:ext cx="4355602" cy="85291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Définir, par DI, un plan priorisé de mise à niveaux de ces espaces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66197" y="4501116"/>
            <a:ext cx="1175297" cy="900898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7679" y="4497734"/>
            <a:ext cx="1496785" cy="924523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DI, Référents travail et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formation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pro., PS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89599" y="4494351"/>
            <a:ext cx="1742542" cy="918742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T1 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72718" y="5532773"/>
            <a:ext cx="4356401" cy="1076720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Intégrer dans le programme </a:t>
            </a:r>
            <a:r>
              <a:rPr lang="fr-FR" sz="11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immobilier </a:t>
            </a: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les surfaces nécessaires au travail et à la </a:t>
            </a:r>
            <a:r>
              <a:rPr lang="fr-FR" sz="11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formation professionnelle</a:t>
            </a:r>
            <a:endParaRPr lang="fr-FR" sz="11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65228" y="5510861"/>
            <a:ext cx="1175299" cy="1108303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  <a:endParaRPr lang="fr-FR" sz="1050" b="1" dirty="0" smtClean="0">
              <a:latin typeface="Marianne" panose="02000000000000000000" pitchFamily="50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096711" y="5524099"/>
            <a:ext cx="1496785" cy="108755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DAP (SD/PS),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APIJ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88631" y="5518857"/>
            <a:ext cx="1742542" cy="109409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Juin 2020</a:t>
            </a:r>
          </a:p>
        </p:txBody>
      </p:sp>
      <p:sp>
        <p:nvSpPr>
          <p:cNvPr id="30" name="Rectangle à coins arrondis 29"/>
          <p:cNvSpPr/>
          <p:nvPr/>
        </p:nvSpPr>
        <p:spPr>
          <a:xfrm>
            <a:off x="9560697" y="2794802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560697" y="3560852"/>
            <a:ext cx="2454094" cy="83486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Tableaux de bord finalisés et complétés. Les données ont été entrées dans la cartographie IPRO360° disponible depuis août 2021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560697" y="4515623"/>
            <a:ext cx="2454094" cy="88602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Plans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de mise à disposition des espaces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réalisés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par les DISP dans le cadre des plans d’actions régionaux en janvier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2021 et mis à jour en janvier 2022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560697" y="5504922"/>
            <a:ext cx="2454094" cy="111571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Participation à la construction du programme générique pour le plan 8000 et augmentation des surfaces actée dans une nouvelle version du référentiel immobilier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259069" y="569903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247298" y="362463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47298" y="4592704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95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504469" y="293460"/>
            <a:ext cx="111830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 smtClean="0">
                <a:latin typeface="Marianne" panose="02000000000000000000" pitchFamily="2" charset="0"/>
              </a:rPr>
              <a:t>Objectif </a:t>
            </a:r>
            <a:r>
              <a:rPr lang="fr-FR" sz="2800" b="1" spc="300" dirty="0">
                <a:latin typeface="Marianne" panose="02000000000000000000" pitchFamily="2" charset="0"/>
              </a:rPr>
              <a:t>10 : Développer la complémentarité entre le travail </a:t>
            </a:r>
            <a:r>
              <a:rPr lang="fr-FR" sz="2800" b="1" spc="300" dirty="0" smtClean="0">
                <a:latin typeface="Marianne" panose="02000000000000000000" pitchFamily="2" charset="0"/>
              </a:rPr>
              <a:t>et la </a:t>
            </a:r>
            <a:r>
              <a:rPr lang="fr-FR" sz="2800" b="1" spc="300" dirty="0">
                <a:latin typeface="Marianne" panose="02000000000000000000" pitchFamily="2" charset="0"/>
              </a:rPr>
              <a:t>formation en prison et susciter l’alternance entre les deux  </a:t>
            </a:r>
          </a:p>
          <a:p>
            <a:endParaRPr lang="fr-FR" sz="2800" b="1" spc="300" dirty="0">
              <a:latin typeface="Marianne" panose="02000000000000000000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714238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7BA583"/>
              </a:gs>
              <a:gs pos="61000">
                <a:srgbClr val="7BA583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6516932" y="1548516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34" name="Rectangle avec coins rognés en diagonale 33"/>
          <p:cNvSpPr/>
          <p:nvPr/>
        </p:nvSpPr>
        <p:spPr>
          <a:xfrm>
            <a:off x="273688" y="2739885"/>
            <a:ext cx="4355601" cy="669127"/>
          </a:xfrm>
          <a:prstGeom prst="snip2Diag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73687" y="3519904"/>
            <a:ext cx="4356401" cy="738637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Initier, à minima, un programme d’apprentissage par </a:t>
            </a:r>
            <a:r>
              <a:rPr lang="fr-FR" sz="11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DISP</a:t>
            </a:r>
            <a:endParaRPr lang="fr-FR" sz="11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8" name="Rectangle à coins arrondis 37"/>
          <p:cNvSpPr/>
          <p:nvPr/>
        </p:nvSpPr>
        <p:spPr>
          <a:xfrm>
            <a:off x="4866197" y="2743268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40" name="Rectangle à coins arrondis 39"/>
          <p:cNvSpPr/>
          <p:nvPr/>
        </p:nvSpPr>
        <p:spPr>
          <a:xfrm>
            <a:off x="6097681" y="2739885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1" name="Rectangle à coins arrondis 40"/>
          <p:cNvSpPr/>
          <p:nvPr/>
        </p:nvSpPr>
        <p:spPr>
          <a:xfrm>
            <a:off x="7689599" y="2739885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866197" y="3499482"/>
            <a:ext cx="1175299" cy="766251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097680" y="3519905"/>
            <a:ext cx="1496785" cy="734064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R2IP,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Régions, CFA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689600" y="3512773"/>
            <a:ext cx="1742542" cy="74370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T2 2022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73687" y="4324551"/>
            <a:ext cx="4355602" cy="755250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Habiliter l’ATIGIP en qualité de CFA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866197" y="4310044"/>
            <a:ext cx="1175297" cy="806775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ATIGIP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097679" y="4306662"/>
            <a:ext cx="1496785" cy="81865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DGEFP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689599" y="4303279"/>
            <a:ext cx="1742542" cy="813540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72718" y="5185514"/>
            <a:ext cx="4356401" cy="745597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Développer une cartographie des métiers en tension par bassin </a:t>
            </a:r>
            <a:r>
              <a:rPr lang="fr-FR" sz="11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d’établissement pénitentiaire</a:t>
            </a:r>
            <a:endParaRPr lang="fr-FR" sz="11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865228" y="5167027"/>
            <a:ext cx="1175299" cy="767468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096711" y="5178015"/>
            <a:ext cx="1496785" cy="753098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DI, CCI, Régions, Pôle Emploi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688631" y="5173481"/>
            <a:ext cx="1742542" cy="757631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T1 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272718" y="5991874"/>
            <a:ext cx="4355602" cy="727966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Développer un parcours par </a:t>
            </a:r>
            <a:r>
              <a:rPr lang="fr-FR" sz="11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établissement pénitentiaire </a:t>
            </a: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intégrant </a:t>
            </a:r>
            <a:r>
              <a:rPr lang="fr-FR" sz="11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formation </a:t>
            </a: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pro, travail et accompagnement vers l’emploi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865228" y="5991028"/>
            <a:ext cx="1175297" cy="744176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096710" y="5983808"/>
            <a:ext cx="1496785" cy="751396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R2IP, référents locaux du travail et de la formation (RLT &amp; RLF)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688630" y="5981363"/>
            <a:ext cx="1742542" cy="74669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2022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7" name="Rectangle à coins arrondis 56"/>
          <p:cNvSpPr/>
          <p:nvPr/>
        </p:nvSpPr>
        <p:spPr>
          <a:xfrm>
            <a:off x="9560697" y="2753855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58" name="Rectangle 57"/>
          <p:cNvSpPr/>
          <p:nvPr/>
        </p:nvSpPr>
        <p:spPr>
          <a:xfrm>
            <a:off x="9560697" y="3519905"/>
            <a:ext cx="2454094" cy="74370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Les sites par DISP ont été identifiés à l’exception de 2 DISP.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5 projets ont d’ores et déjà démarré.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9560697" y="4299045"/>
            <a:ext cx="2454094" cy="807205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Habilitation obtenue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9560697" y="5173481"/>
            <a:ext cx="2454094" cy="761013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Cartographie disponible sur le site de pôle emploi diffusée aux DISP</a:t>
            </a:r>
          </a:p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Tableau des métiers en tension par territoire avec plans de prospection diffusée aux DISP</a:t>
            </a:r>
          </a:p>
        </p:txBody>
      </p:sp>
      <p:sp>
        <p:nvSpPr>
          <p:cNvPr id="61" name="Rectangle 60"/>
          <p:cNvSpPr/>
          <p:nvPr/>
        </p:nvSpPr>
        <p:spPr>
          <a:xfrm>
            <a:off x="9560697" y="6001725"/>
            <a:ext cx="2454094" cy="72149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Travaux prévus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dans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les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plans d’actions des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R2IP. Déjà effectif sur plusieurs DISP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252354" y="5155455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258248" y="590080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267919" y="349020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258877" y="4380674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51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504469" y="293460"/>
            <a:ext cx="1118305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>
                <a:latin typeface="Marianne" panose="02000000000000000000" pitchFamily="2" charset="0"/>
              </a:rPr>
              <a:t>Objectif 11 : Mieux intégrer l’insertion professionnelle </a:t>
            </a:r>
            <a:r>
              <a:rPr lang="fr-FR" sz="2800" b="1" spc="300" dirty="0" smtClean="0">
                <a:latin typeface="Marianne" panose="02000000000000000000" pitchFamily="2" charset="0"/>
              </a:rPr>
              <a:t>des PPSMJ </a:t>
            </a:r>
            <a:r>
              <a:rPr lang="fr-FR" sz="2800" b="1" spc="300" dirty="0">
                <a:latin typeface="Marianne" panose="02000000000000000000" pitchFamily="2" charset="0"/>
              </a:rPr>
              <a:t>dans les exigences sociales de la commande publique </a:t>
            </a:r>
          </a:p>
          <a:p>
            <a:endParaRPr lang="fr-FR" sz="2800" b="1" spc="300" dirty="0">
              <a:latin typeface="Marianne" panose="02000000000000000000" pitchFamily="2" charset="0"/>
            </a:endParaRPr>
          </a:p>
          <a:p>
            <a:endParaRPr lang="fr-FR" sz="2800" b="1" spc="300" dirty="0">
              <a:latin typeface="Marianne" panose="02000000000000000000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714238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7BA583"/>
              </a:gs>
              <a:gs pos="61000">
                <a:srgbClr val="7BA583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10244819" y="1443351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34" name="Rectangle avec coins rognés en diagonale 33"/>
          <p:cNvSpPr/>
          <p:nvPr/>
        </p:nvSpPr>
        <p:spPr>
          <a:xfrm>
            <a:off x="273688" y="2739885"/>
            <a:ext cx="4355601" cy="669127"/>
          </a:xfrm>
          <a:prstGeom prst="snip2Diag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73687" y="3519904"/>
            <a:ext cx="4356401" cy="738637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Conclure une convention avec la </a:t>
            </a:r>
            <a:r>
              <a:rPr lang="fr-FR" sz="11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Direction des achats de l’Etat (DAE)</a:t>
            </a:r>
            <a:endParaRPr lang="fr-FR" sz="11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8" name="Rectangle à coins arrondis 37"/>
          <p:cNvSpPr/>
          <p:nvPr/>
        </p:nvSpPr>
        <p:spPr>
          <a:xfrm>
            <a:off x="4866197" y="2743268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40" name="Rectangle à coins arrondis 39"/>
          <p:cNvSpPr/>
          <p:nvPr/>
        </p:nvSpPr>
        <p:spPr>
          <a:xfrm>
            <a:off x="6097681" y="2739885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1" name="Rectangle à coins arrondis 40"/>
          <p:cNvSpPr/>
          <p:nvPr/>
        </p:nvSpPr>
        <p:spPr>
          <a:xfrm>
            <a:off x="7689599" y="2739885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866197" y="3499482"/>
            <a:ext cx="1175299" cy="766251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SEP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097680" y="3519905"/>
            <a:ext cx="1496785" cy="734064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DAE, Haut-commissariat à l’inclusion par l’emploi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689600" y="3512773"/>
            <a:ext cx="1742542" cy="74370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T4 2020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73687" y="4324551"/>
            <a:ext cx="4355602" cy="755250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Développer un partenariat avec la plateforme ESS 2024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866197" y="4310044"/>
            <a:ext cx="1175297" cy="806775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097679" y="4306662"/>
            <a:ext cx="1496785" cy="81865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ESS 2024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689599" y="4303279"/>
            <a:ext cx="1742542" cy="813540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Septembre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72718" y="5185514"/>
            <a:ext cx="4356401" cy="745597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Modifier le cadre normatif pour intégrer les PPSMJ dans les clauses RSE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865228" y="5167027"/>
            <a:ext cx="1175299" cy="767468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096711" y="5178015"/>
            <a:ext cx="1496785" cy="753098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Bercy,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Haut-commissariat à l’inclusion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par l’emploi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688630" y="5155455"/>
            <a:ext cx="1742542" cy="757631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T1 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272718" y="5991874"/>
            <a:ext cx="4355602" cy="727966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Devenir attributaire (SEP) de 3 marchés comportant ce type de clauses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865228" y="5991028"/>
            <a:ext cx="1175297" cy="744176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SEP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096710" y="5983808"/>
            <a:ext cx="1496785" cy="751396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688630" y="5981363"/>
            <a:ext cx="1742542" cy="74669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T2 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7" name="Rectangle à coins arrondis 56"/>
          <p:cNvSpPr/>
          <p:nvPr/>
        </p:nvSpPr>
        <p:spPr>
          <a:xfrm>
            <a:off x="9560697" y="2753855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58" name="Rectangle 57"/>
          <p:cNvSpPr/>
          <p:nvPr/>
        </p:nvSpPr>
        <p:spPr>
          <a:xfrm>
            <a:off x="9560697" y="3519905"/>
            <a:ext cx="2454094" cy="74370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Convention signée le 26 oct. 2020 pour le mobilier d’hébergement</a:t>
            </a:r>
          </a:p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Convention en préparation pour le mobilier de bureau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560697" y="4299045"/>
            <a:ext cx="2454094" cy="807205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Réunion en septembre 2020 avec ESS 2024 pour informer l’ensemble de nos partenaires des possibilités offertes par ESS 2024 et les inviter à se référencer sur la plateforme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560697" y="5173481"/>
            <a:ext cx="2454094" cy="761013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Création de marchés réservés pour les opérateurs économiques implantés en détention inscrite dans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la loi « Confiance » . L’ordonnance en définira les modalités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9560697" y="6001725"/>
            <a:ext cx="2454094" cy="72149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defTabSz="893763">
              <a:buFont typeface="Wingdings" panose="05000000000000000000" pitchFamily="2" charset="2"/>
              <a:buChar char="§"/>
            </a:pP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Marchés mobilier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DAP 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  <a:p>
            <a:pPr marL="171450" indent="-171450" defTabSz="893763">
              <a:buFont typeface="Wingdings" panose="05000000000000000000" pitchFamily="2" charset="2"/>
              <a:buChar char="§"/>
            </a:pP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Marchés mobilier Judiciaires</a:t>
            </a:r>
          </a:p>
          <a:p>
            <a:pPr marL="171450" indent="-171450" defTabSz="893763">
              <a:buFont typeface="Wingdings" panose="05000000000000000000" pitchFamily="2" charset="2"/>
              <a:buChar char="§"/>
            </a:pP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Equipement de bases militaires</a:t>
            </a:r>
          </a:p>
          <a:p>
            <a:pPr marL="171450" indent="-171450" defTabSz="893763">
              <a:buFont typeface="Wingdings" panose="05000000000000000000" pitchFamily="2" charset="2"/>
              <a:buChar char="§"/>
            </a:pP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Titulaire d’un marché mobilier d’hébergement avec le CASVP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252353" y="4375993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252354" y="5155455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258248" y="5934495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267919" y="349020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79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209379" y="298182"/>
            <a:ext cx="1176287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>
                <a:latin typeface="Marianne" panose="02000000000000000000" pitchFamily="2" charset="0"/>
              </a:rPr>
              <a:t>Objectif 12 : </a:t>
            </a:r>
            <a:r>
              <a:rPr lang="fr-FR" sz="2000" b="1" spc="300" dirty="0">
                <a:latin typeface="Marianne" panose="02000000000000000000" pitchFamily="2" charset="0"/>
              </a:rPr>
              <a:t>Renforcer et outiller le réseau des référents locaux responsables des aspects de formation et de travail </a:t>
            </a:r>
            <a:r>
              <a:rPr lang="fr-FR" sz="2000" b="1" spc="300" dirty="0" smtClean="0">
                <a:latin typeface="Marianne" panose="02000000000000000000" pitchFamily="2" charset="0"/>
              </a:rPr>
              <a:t>pour assurer </a:t>
            </a:r>
            <a:r>
              <a:rPr lang="fr-FR" sz="2000" b="1" spc="300" dirty="0">
                <a:latin typeface="Marianne" panose="02000000000000000000" pitchFamily="2" charset="0"/>
              </a:rPr>
              <a:t>la traduction, sur les terrains, des orientations nationales </a:t>
            </a:r>
            <a:endParaRPr lang="fr-FR" sz="2400" b="1" spc="300" dirty="0">
              <a:latin typeface="Marianne" panose="02000000000000000000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607916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7BA583"/>
              </a:gs>
              <a:gs pos="61000">
                <a:srgbClr val="7BA583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8099479" y="1466970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36" name="Rectangle avec coins rognés en diagonale 35"/>
          <p:cNvSpPr/>
          <p:nvPr/>
        </p:nvSpPr>
        <p:spPr>
          <a:xfrm>
            <a:off x="273688" y="2654723"/>
            <a:ext cx="4355601" cy="669127"/>
          </a:xfrm>
          <a:prstGeom prst="snip2Diag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73687" y="3434743"/>
            <a:ext cx="4356401" cy="54625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Développer WIMI au profit des R2IP (référents travail et formation professionnelle)</a:t>
            </a:r>
          </a:p>
        </p:txBody>
      </p:sp>
      <p:sp>
        <p:nvSpPr>
          <p:cNvPr id="65" name="Rectangle à coins arrondis 64"/>
          <p:cNvSpPr/>
          <p:nvPr/>
        </p:nvSpPr>
        <p:spPr>
          <a:xfrm>
            <a:off x="4866197" y="2658106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67" name="Rectangle à coins arrondis 66"/>
          <p:cNvSpPr/>
          <p:nvPr/>
        </p:nvSpPr>
        <p:spPr>
          <a:xfrm>
            <a:off x="6097681" y="2654723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8" name="Rectangle à coins arrondis 67"/>
          <p:cNvSpPr/>
          <p:nvPr/>
        </p:nvSpPr>
        <p:spPr>
          <a:xfrm>
            <a:off x="7689599" y="2654723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866197" y="3414321"/>
            <a:ext cx="1175299" cy="566676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097680" y="3434743"/>
            <a:ext cx="1496785" cy="54287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DINUM, SNUM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689600" y="3427611"/>
            <a:ext cx="1742542" cy="550004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Fin 2020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273687" y="4026119"/>
            <a:ext cx="4355602" cy="711997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Définir des modalités de recrutement et de formation </a:t>
            </a:r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des référents travail </a:t>
            </a: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et </a:t>
            </a:r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formation professionnelle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4866197" y="3992698"/>
            <a:ext cx="1175297" cy="774091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097679" y="3995014"/>
            <a:ext cx="1496785" cy="771775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RH/DAP, DI, PJJ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689599" y="3992698"/>
            <a:ext cx="1742542" cy="766949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T4 2022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272718" y="4812137"/>
            <a:ext cx="4356401" cy="641741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Réaliser l’étude de cadrage de la plateforme IPRO 360</a:t>
            </a:r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° et </a:t>
            </a: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initier le développement de cet outil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865228" y="4798828"/>
            <a:ext cx="1175299" cy="660564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096711" y="4794908"/>
            <a:ext cx="1496785" cy="660143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SNUM</a:t>
            </a:r>
          </a:p>
        </p:txBody>
      </p:sp>
      <p:sp>
        <p:nvSpPr>
          <p:cNvPr id="79" name="Rectangle 78"/>
          <p:cNvSpPr/>
          <p:nvPr/>
        </p:nvSpPr>
        <p:spPr>
          <a:xfrm>
            <a:off x="7688631" y="4802954"/>
            <a:ext cx="1742542" cy="65209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T4 2020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72718" y="5498212"/>
            <a:ext cx="4355602" cy="58240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Valider les plans d’actions des référents </a:t>
            </a:r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interrégionaux de l’insertion professionnelle (R2IP)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4865228" y="5483172"/>
            <a:ext cx="1175297" cy="600828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096710" y="5483171"/>
            <a:ext cx="1496785" cy="597446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DIPPR, </a:t>
            </a:r>
            <a:r>
              <a:rPr lang="fr-FR" sz="1050" b="1" dirty="0" err="1">
                <a:solidFill>
                  <a:srgbClr val="4F5157"/>
                </a:solidFill>
                <a:latin typeface="Marianne" panose="02000000000000000000" pitchFamily="50" charset="0"/>
              </a:rPr>
              <a:t>DirPJJ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688630" y="5483172"/>
            <a:ext cx="1742542" cy="605665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Décembre 2020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84" name="Rectangle à coins arrondis 83"/>
          <p:cNvSpPr/>
          <p:nvPr/>
        </p:nvSpPr>
        <p:spPr>
          <a:xfrm>
            <a:off x="9560697" y="2668693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85" name="Rectangle 84"/>
          <p:cNvSpPr/>
          <p:nvPr/>
        </p:nvSpPr>
        <p:spPr>
          <a:xfrm>
            <a:off x="9560697" y="3434743"/>
            <a:ext cx="2454094" cy="550004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L’ensemble des référents en DISP disposent de </a:t>
            </a:r>
            <a:r>
              <a:rPr lang="fr-FR" sz="900" dirty="0" err="1">
                <a:solidFill>
                  <a:srgbClr val="4F5157"/>
                </a:solidFill>
                <a:latin typeface="Marianne" panose="02000000000000000000" pitchFamily="50" charset="0"/>
              </a:rPr>
              <a:t>wimi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 plano et du drive</a:t>
            </a:r>
          </a:p>
        </p:txBody>
      </p:sp>
      <p:sp>
        <p:nvSpPr>
          <p:cNvPr id="86" name="Rectangle 85"/>
          <p:cNvSpPr/>
          <p:nvPr/>
        </p:nvSpPr>
        <p:spPr>
          <a:xfrm>
            <a:off x="9560697" y="4020009"/>
            <a:ext cx="2454094" cy="73963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Fiches de postes réalisées. Travail en cours avec RH pour les modalités de diffusion et de recrutement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560697" y="4794909"/>
            <a:ext cx="2454094" cy="664984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Etude de cadrage finalisée en septembre 2020. Développement de la plateforme depuis mars 2021. Premières   fonctionnalités livrées en août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2021 et en mars 2022.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9560697" y="5506769"/>
            <a:ext cx="2454094" cy="577229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Les R2IP ont réalisé des plans d’actions validés 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chaque année par l’ATIGIP.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89" name="ZoneTexte 88"/>
          <p:cNvSpPr txBox="1"/>
          <p:nvPr/>
        </p:nvSpPr>
        <p:spPr>
          <a:xfrm>
            <a:off x="272718" y="3977615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90" name="ZoneTexte 89"/>
          <p:cNvSpPr txBox="1"/>
          <p:nvPr/>
        </p:nvSpPr>
        <p:spPr>
          <a:xfrm>
            <a:off x="277810" y="4734397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91" name="ZoneTexte 90"/>
          <p:cNvSpPr txBox="1"/>
          <p:nvPr/>
        </p:nvSpPr>
        <p:spPr>
          <a:xfrm>
            <a:off x="258248" y="5391544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92" name="ZoneTexte 91"/>
          <p:cNvSpPr txBox="1"/>
          <p:nvPr/>
        </p:nvSpPr>
        <p:spPr>
          <a:xfrm>
            <a:off x="273688" y="3405277"/>
            <a:ext cx="204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274486" y="6109135"/>
            <a:ext cx="4355602" cy="714952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Mettre à disposition des référents la </a:t>
            </a:r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plateforme </a:t>
            </a: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de l’inclusion et arrêter les modalités de fertilisation croisée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859334" y="6109136"/>
            <a:ext cx="1175297" cy="714952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090816" y="6106921"/>
            <a:ext cx="1496785" cy="712931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DIPPR,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Haut-Commissariat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inclusion</a:t>
            </a:r>
          </a:p>
        </p:txBody>
      </p:sp>
      <p:sp>
        <p:nvSpPr>
          <p:cNvPr id="96" name="Rectangle 95"/>
          <p:cNvSpPr/>
          <p:nvPr/>
        </p:nvSpPr>
        <p:spPr>
          <a:xfrm>
            <a:off x="7682736" y="6114598"/>
            <a:ext cx="1742542" cy="708473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T4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561133" y="6109136"/>
            <a:ext cx="2454094" cy="714952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Déploiement de la prescription de l’IAE par les SPIP,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démo.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de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la plateforme par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l’équipe ITOU auprès des SPIP et R2IP. </a:t>
            </a:r>
          </a:p>
          <a:p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Plan de prospection des SIAE réalisé sur la base de cette plateforme</a:t>
            </a:r>
          </a:p>
        </p:txBody>
      </p:sp>
      <p:sp>
        <p:nvSpPr>
          <p:cNvPr id="98" name="ZoneTexte 97"/>
          <p:cNvSpPr txBox="1"/>
          <p:nvPr/>
        </p:nvSpPr>
        <p:spPr>
          <a:xfrm>
            <a:off x="252354" y="6014696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99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D2CB53A-02B3-5641-A524-4D6CABDA7A8C}"/>
              </a:ext>
            </a:extLst>
          </p:cNvPr>
          <p:cNvSpPr txBox="1">
            <a:spLocks/>
          </p:cNvSpPr>
          <p:nvPr/>
        </p:nvSpPr>
        <p:spPr bwMode="gray">
          <a:xfrm>
            <a:off x="537887" y="2930641"/>
            <a:ext cx="6684005" cy="996714"/>
          </a:xfrm>
          <a:prstGeom prst="rect">
            <a:avLst/>
          </a:prstGeom>
          <a:solidFill>
            <a:srgbClr val="4F5157"/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4000" b="1" kern="1200" cap="all" baseline="0">
                <a:solidFill>
                  <a:srgbClr val="4C4F56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itchFamily="34" charset="0"/>
              <a:buNone/>
              <a:defRPr lang="en-US" sz="2200" kern="1200" smtClean="0">
                <a:solidFill>
                  <a:srgbClr val="4C4F56"/>
                </a:solidFill>
                <a:effectLst/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spc="300" dirty="0" smtClean="0">
                <a:solidFill>
                  <a:schemeClr val="bg1"/>
                </a:solidFill>
                <a:latin typeface="Marianne" panose="02000000000000000000" pitchFamily="2" charset="0"/>
              </a:rPr>
              <a:t>AXE 3</a:t>
            </a:r>
            <a:endParaRPr lang="fr-FR" sz="1800" spc="300" dirty="0">
              <a:solidFill>
                <a:schemeClr val="bg1"/>
              </a:solidFill>
              <a:latin typeface="Marianne" panose="02000000000000000000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5B61172-01F2-E34B-980F-BF03866E6FE6}"/>
              </a:ext>
            </a:extLst>
          </p:cNvPr>
          <p:cNvSpPr txBox="1"/>
          <p:nvPr/>
        </p:nvSpPr>
        <p:spPr>
          <a:xfrm>
            <a:off x="537887" y="4220721"/>
            <a:ext cx="66840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cap="all" spc="300" dirty="0" smtClean="0">
                <a:latin typeface="Marianne" panose="02000000000000000000" pitchFamily="2" charset="0"/>
              </a:rPr>
              <a:t>Redonner sens </a:t>
            </a:r>
            <a:r>
              <a:rPr lang="fr-FR" b="1" cap="all" spc="300" dirty="0">
                <a:latin typeface="Marianne" panose="02000000000000000000" pitchFamily="2" charset="0"/>
              </a:rPr>
              <a:t>et utilité </a:t>
            </a:r>
            <a:endParaRPr lang="fr-FR" b="1" cap="all" spc="300" dirty="0" smtClean="0">
              <a:latin typeface="Marianne" panose="02000000000000000000" pitchFamily="2" charset="0"/>
            </a:endParaRPr>
          </a:p>
          <a:p>
            <a:pPr algn="ctr"/>
            <a:r>
              <a:rPr lang="fr-FR" b="1" cap="all" spc="300" dirty="0" smtClean="0">
                <a:latin typeface="Marianne" panose="02000000000000000000" pitchFamily="2" charset="0"/>
              </a:rPr>
              <a:t>au </a:t>
            </a:r>
            <a:r>
              <a:rPr lang="fr-FR" b="1" cap="all" spc="300" dirty="0">
                <a:latin typeface="Marianne" panose="02000000000000000000" pitchFamily="2" charset="0"/>
              </a:rPr>
              <a:t>contenu </a:t>
            </a:r>
            <a:endParaRPr lang="fr-FR" b="1" cap="all" spc="300" dirty="0" smtClean="0">
              <a:latin typeface="Marianne" panose="02000000000000000000" pitchFamily="2" charset="0"/>
            </a:endParaRPr>
          </a:p>
          <a:p>
            <a:pPr algn="ctr"/>
            <a:r>
              <a:rPr lang="fr-FR" b="1" cap="all" spc="300" dirty="0" smtClean="0">
                <a:latin typeface="Marianne" panose="02000000000000000000" pitchFamily="2" charset="0"/>
              </a:rPr>
              <a:t>du </a:t>
            </a:r>
            <a:r>
              <a:rPr lang="fr-FR" b="1" cap="all" spc="300" dirty="0">
                <a:latin typeface="Marianne" panose="02000000000000000000" pitchFamily="2" charset="0"/>
              </a:rPr>
              <a:t>travail en prison </a:t>
            </a:r>
          </a:p>
        </p:txBody>
      </p:sp>
    </p:spTree>
    <p:extLst>
      <p:ext uri="{BB962C8B-B14F-4D97-AF65-F5344CB8AC3E}">
        <p14:creationId xmlns:p14="http://schemas.microsoft.com/office/powerpoint/2010/main" val="354519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ZoneTexte 41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607916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4F5157"/>
              </a:gs>
              <a:gs pos="62000">
                <a:srgbClr val="4F5157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252354" y="-76119"/>
            <a:ext cx="1176287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>
                <a:latin typeface="Marianne" panose="02000000000000000000" pitchFamily="2" charset="0"/>
              </a:rPr>
              <a:t>Objectif 13 : Stabiliser puis faire croître la part du </a:t>
            </a:r>
            <a:r>
              <a:rPr lang="fr-FR" sz="2800" b="1" spc="300" dirty="0" smtClean="0">
                <a:latin typeface="Marianne" panose="02000000000000000000" pitchFamily="2" charset="0"/>
              </a:rPr>
              <a:t>travail pénitentiaire </a:t>
            </a:r>
            <a:r>
              <a:rPr lang="fr-FR" sz="2800" b="1" spc="300" dirty="0">
                <a:latin typeface="Marianne" panose="02000000000000000000" pitchFamily="2" charset="0"/>
              </a:rPr>
              <a:t>réalisée en dehors du service général </a:t>
            </a:r>
          </a:p>
          <a:p>
            <a:endParaRPr lang="fr-FR" sz="2800" b="1" spc="300" dirty="0">
              <a:latin typeface="Marianne" panose="02000000000000000000" pitchFamily="2" charset="0"/>
            </a:endParaRPr>
          </a:p>
          <a:p>
            <a:endParaRPr lang="fr-FR" sz="2800" b="1" spc="300" dirty="0">
              <a:latin typeface="Marianne" panose="02000000000000000000" pitchFamily="2" charset="0"/>
            </a:endParaRPr>
          </a:p>
          <a:p>
            <a:endParaRPr lang="fr-FR" sz="2800" b="1" spc="300" dirty="0">
              <a:latin typeface="Marianne" panose="02000000000000000000" pitchFamily="2" charset="0"/>
            </a:endParaRPr>
          </a:p>
          <a:p>
            <a:endParaRPr lang="fr-FR" sz="2800" b="1" spc="300" dirty="0">
              <a:latin typeface="Marianne" panose="02000000000000000000" pitchFamily="2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8839809" y="1172250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36" name="Rectangle avec coins rognés en diagonale 35"/>
          <p:cNvSpPr/>
          <p:nvPr/>
        </p:nvSpPr>
        <p:spPr>
          <a:xfrm>
            <a:off x="273688" y="2221338"/>
            <a:ext cx="4355601" cy="669127"/>
          </a:xfrm>
          <a:prstGeom prst="snip2DiagRect">
            <a:avLst/>
          </a:prstGeom>
          <a:solidFill>
            <a:srgbClr val="4F5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73687" y="2976974"/>
            <a:ext cx="4356401" cy="803135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Développer l’activité du SEP sur des métiers porteurs : éco circulaire, numérique </a:t>
            </a:r>
            <a:endParaRPr lang="fr-FR" sz="1200" b="1" dirty="0" smtClean="0">
              <a:solidFill>
                <a:srgbClr val="4F5157"/>
              </a:solidFill>
              <a:latin typeface="Marianne" panose="02000000000000000000" pitchFamily="50" charset="0"/>
            </a:endParaRPr>
          </a:p>
          <a:p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	</a:t>
            </a:r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(ouvrir </a:t>
            </a: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3 ateliers par an)</a:t>
            </a:r>
          </a:p>
        </p:txBody>
      </p:sp>
      <p:sp>
        <p:nvSpPr>
          <p:cNvPr id="65" name="Rectangle à coins arrondis 64"/>
          <p:cNvSpPr/>
          <p:nvPr/>
        </p:nvSpPr>
        <p:spPr>
          <a:xfrm>
            <a:off x="4866197" y="2212529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67" name="Rectangle à coins arrondis 66"/>
          <p:cNvSpPr/>
          <p:nvPr/>
        </p:nvSpPr>
        <p:spPr>
          <a:xfrm>
            <a:off x="6097681" y="2209146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8" name="Rectangle à coins arrondis 67"/>
          <p:cNvSpPr/>
          <p:nvPr/>
        </p:nvSpPr>
        <p:spPr>
          <a:xfrm>
            <a:off x="7689599" y="2221338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866197" y="2956551"/>
            <a:ext cx="1175299" cy="861621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Direction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097680" y="2976973"/>
            <a:ext cx="1496785" cy="84119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Membres du COS,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DISP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689600" y="2969841"/>
            <a:ext cx="1742542" cy="848332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2022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273687" y="3776630"/>
            <a:ext cx="4355602" cy="589061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Redéfinir la politique commerciale et de prospection (augmenter le nombre de concessionnaires de 10%/an d’ici 2022)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866197" y="3879441"/>
            <a:ext cx="1175297" cy="502731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Direction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6097679" y="3877334"/>
            <a:ext cx="1496785" cy="492646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CCI, DGEFP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689599" y="3889526"/>
            <a:ext cx="1742542" cy="485504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2022</a:t>
            </a:r>
          </a:p>
        </p:txBody>
      </p:sp>
      <p:sp>
        <p:nvSpPr>
          <p:cNvPr id="76" name="Rectangle 75"/>
          <p:cNvSpPr/>
          <p:nvPr/>
        </p:nvSpPr>
        <p:spPr>
          <a:xfrm>
            <a:off x="272718" y="4464096"/>
            <a:ext cx="4356401" cy="641741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Elaborer un guide à destination des entreprises relatif à l’implantation en détention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865228" y="4450787"/>
            <a:ext cx="1175299" cy="660564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096711" y="4446867"/>
            <a:ext cx="1496785" cy="660143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R2IP,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représentants des entreprises</a:t>
            </a:r>
          </a:p>
        </p:txBody>
      </p:sp>
      <p:sp>
        <p:nvSpPr>
          <p:cNvPr id="79" name="Rectangle 78"/>
          <p:cNvSpPr/>
          <p:nvPr/>
        </p:nvSpPr>
        <p:spPr>
          <a:xfrm>
            <a:off x="7688631" y="4454913"/>
            <a:ext cx="1742542" cy="65209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Décembre 2020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72718" y="5179858"/>
            <a:ext cx="4355602" cy="839798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Développer des parcours de formation et de travail dans le numérique, l’aide à la personne, l’éco circulaire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865228" y="5179858"/>
            <a:ext cx="1175297" cy="843182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096710" y="5179858"/>
            <a:ext cx="1496785" cy="83979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Pôle Emploi, organismes de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formation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688630" y="5177236"/>
            <a:ext cx="1742542" cy="850642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2022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84" name="Rectangle à coins arrondis 83"/>
          <p:cNvSpPr/>
          <p:nvPr/>
        </p:nvSpPr>
        <p:spPr>
          <a:xfrm>
            <a:off x="9560697" y="2223116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85" name="Rectangle 84"/>
          <p:cNvSpPr/>
          <p:nvPr/>
        </p:nvSpPr>
        <p:spPr>
          <a:xfrm>
            <a:off x="9560697" y="2969840"/>
            <a:ext cx="2454094" cy="848333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A</a:t>
            </a: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telier </a:t>
            </a:r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DAO à Marseille </a:t>
            </a:r>
            <a:endParaRPr lang="fr-FR" sz="800" dirty="0" smtClean="0">
              <a:solidFill>
                <a:srgbClr val="4F5157"/>
              </a:solidFill>
              <a:latin typeface="Marianne" panose="02000000000000000000" pitchFamily="50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A</a:t>
            </a: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telier recyclage </a:t>
            </a:r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d’ordinateurs </a:t>
            </a: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 </a:t>
            </a:r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au CP </a:t>
            </a: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de Orléans Saran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Atelier recyclage machines à café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Atelier Lannemezan métal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Extension Muret Bois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Extension Val de </a:t>
            </a:r>
            <a:r>
              <a:rPr lang="fr-FR" sz="800" dirty="0" err="1" smtClean="0">
                <a:solidFill>
                  <a:srgbClr val="4F5157"/>
                </a:solidFill>
                <a:latin typeface="Marianne" panose="02000000000000000000" pitchFamily="50" charset="0"/>
              </a:rPr>
              <a:t>Reuil</a:t>
            </a: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 Métal </a:t>
            </a:r>
            <a:endParaRPr lang="fr-FR" sz="8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9560697" y="3889526"/>
            <a:ext cx="2454094" cy="485503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Nombre de concessionnaires </a:t>
            </a: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 en légère augmentation </a:t>
            </a:r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en dépit de la crise sanitaire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560697" y="4446867"/>
            <a:ext cx="2454094" cy="773673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Diffusion du  guide « implanter son Entreprise en détention » </a:t>
            </a: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.  Travail avec le MEDEF sur son guide inclusion.</a:t>
            </a:r>
            <a:endParaRPr lang="fr-FR" sz="800" dirty="0">
              <a:solidFill>
                <a:srgbClr val="4F5157"/>
              </a:solidFill>
              <a:latin typeface="Marianne" panose="02000000000000000000" pitchFamily="50" charset="0"/>
            </a:endParaRPr>
          </a:p>
          <a:p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Déclinaison réglementaire </a:t>
            </a: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de la loi Confiance encadrant </a:t>
            </a:r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les conditions d’exercice</a:t>
            </a:r>
          </a:p>
        </p:txBody>
      </p:sp>
      <p:sp>
        <p:nvSpPr>
          <p:cNvPr id="88" name="Rectangle 87"/>
          <p:cNvSpPr/>
          <p:nvPr/>
        </p:nvSpPr>
        <p:spPr>
          <a:xfrm>
            <a:off x="9560697" y="5271811"/>
            <a:ext cx="2454094" cy="697144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Note sur le service à la personne (site  « bonnes pratiques »). </a:t>
            </a:r>
          </a:p>
          <a:p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Le travail sur le numérique prend du temps au regard des très nombreuses contraintes SSI. Le travail est à poursuivre avec la DAP.</a:t>
            </a:r>
          </a:p>
          <a:p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Soutien des initiatives éco circulaire en DISP</a:t>
            </a:r>
          </a:p>
        </p:txBody>
      </p:sp>
      <p:sp>
        <p:nvSpPr>
          <p:cNvPr id="89" name="ZoneTexte 88"/>
          <p:cNvSpPr txBox="1"/>
          <p:nvPr/>
        </p:nvSpPr>
        <p:spPr>
          <a:xfrm>
            <a:off x="251199" y="3646803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90" name="ZoneTexte 89"/>
          <p:cNvSpPr txBox="1"/>
          <p:nvPr/>
        </p:nvSpPr>
        <p:spPr>
          <a:xfrm>
            <a:off x="264195" y="4386356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91" name="ZoneTexte 90"/>
          <p:cNvSpPr txBox="1"/>
          <p:nvPr/>
        </p:nvSpPr>
        <p:spPr>
          <a:xfrm>
            <a:off x="251198" y="5117605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274486" y="6109135"/>
            <a:ext cx="4355602" cy="714952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Rendre </a:t>
            </a:r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agiles </a:t>
            </a: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nos procédés de production (organiser, ordonner et développer les procédés de production)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859334" y="6109136"/>
            <a:ext cx="1175297" cy="714952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SEP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6090816" y="6106921"/>
            <a:ext cx="1496785" cy="712931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Prestataire extérieur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7682736" y="6114598"/>
            <a:ext cx="1742542" cy="708473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T4 2022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561133" y="6019656"/>
            <a:ext cx="2454094" cy="804432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Structuration et développement du progiciel, harmonisation des pratiques : essaimage en cours (secteur confection : juin à septembre 2022 ; secteur menuiserie : </a:t>
            </a:r>
            <a:r>
              <a:rPr lang="fr-FR" sz="800" dirty="0" err="1" smtClean="0">
                <a:solidFill>
                  <a:srgbClr val="4F5157"/>
                </a:solidFill>
                <a:latin typeface="Marianne" panose="02000000000000000000" pitchFamily="50" charset="0"/>
              </a:rPr>
              <a:t>oct</a:t>
            </a: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 – </a:t>
            </a:r>
            <a:r>
              <a:rPr lang="fr-FR" sz="800" dirty="0" err="1" smtClean="0">
                <a:solidFill>
                  <a:srgbClr val="4F5157"/>
                </a:solidFill>
                <a:latin typeface="Marianne" panose="02000000000000000000" pitchFamily="50" charset="0"/>
              </a:rPr>
              <a:t>janv</a:t>
            </a: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 23 ; métallerie : </a:t>
            </a:r>
            <a:r>
              <a:rPr lang="fr-FR" sz="800" dirty="0" err="1" smtClean="0">
                <a:solidFill>
                  <a:srgbClr val="4F5157"/>
                </a:solidFill>
                <a:latin typeface="Marianne" panose="02000000000000000000" pitchFamily="50" charset="0"/>
              </a:rPr>
              <a:t>fev</a:t>
            </a: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 – mai 23 : services aux entreprises : mai – aout 23)</a:t>
            </a:r>
            <a:endParaRPr lang="fr-FR" sz="8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98" name="ZoneTexte 97"/>
          <p:cNvSpPr txBox="1"/>
          <p:nvPr/>
        </p:nvSpPr>
        <p:spPr>
          <a:xfrm>
            <a:off x="252354" y="5989207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258099" y="2905028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96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ZoneTexte 41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607916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4F5157"/>
              </a:gs>
              <a:gs pos="62000">
                <a:srgbClr val="4F5157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252354" y="94569"/>
            <a:ext cx="117628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>
                <a:latin typeface="Marianne" panose="02000000000000000000" pitchFamily="2" charset="0"/>
              </a:rPr>
              <a:t>Objectif 14 : Développer des emplois à plus haute valeur ajoutée, améliorant les perspectives de réinsertion professionnelle après la sortie de prison 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9956221" y="1280170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36" name="Rectangle avec coins rognés en diagonale 35"/>
          <p:cNvSpPr/>
          <p:nvPr/>
        </p:nvSpPr>
        <p:spPr>
          <a:xfrm>
            <a:off x="273688" y="2367642"/>
            <a:ext cx="4355601" cy="669127"/>
          </a:xfrm>
          <a:prstGeom prst="snip2DiagRect">
            <a:avLst/>
          </a:prstGeom>
          <a:solidFill>
            <a:srgbClr val="4F5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73687" y="3127240"/>
            <a:ext cx="4356401" cy="566676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Elaborer un plan d’action relatif à l’insertion professionnelle des mineurs PPSMJ</a:t>
            </a:r>
          </a:p>
        </p:txBody>
      </p:sp>
      <p:sp>
        <p:nvSpPr>
          <p:cNvPr id="65" name="Rectangle à coins arrondis 64"/>
          <p:cNvSpPr/>
          <p:nvPr/>
        </p:nvSpPr>
        <p:spPr>
          <a:xfrm>
            <a:off x="4866197" y="2371025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67" name="Rectangle à coins arrondis 66"/>
          <p:cNvSpPr/>
          <p:nvPr/>
        </p:nvSpPr>
        <p:spPr>
          <a:xfrm>
            <a:off x="6097681" y="2367642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8" name="Rectangle à coins arrondis 67"/>
          <p:cNvSpPr/>
          <p:nvPr/>
        </p:nvSpPr>
        <p:spPr>
          <a:xfrm>
            <a:off x="7689599" y="2367642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866197" y="3127240"/>
            <a:ext cx="1175299" cy="566676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097680" y="3127240"/>
            <a:ext cx="1496785" cy="563294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DPJJ, DGEFP</a:t>
            </a:r>
          </a:p>
        </p:txBody>
      </p:sp>
      <p:sp>
        <p:nvSpPr>
          <p:cNvPr id="71" name="Rectangle 70"/>
          <p:cNvSpPr/>
          <p:nvPr/>
        </p:nvSpPr>
        <p:spPr>
          <a:xfrm>
            <a:off x="7689600" y="3127240"/>
            <a:ext cx="1742542" cy="563294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T4 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273687" y="3739038"/>
            <a:ext cx="4355602" cy="711997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Elaborer un plan de développement de la mixité hommes/femmes dans le cadre de la formation et du travail en détention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866197" y="3705617"/>
            <a:ext cx="1175297" cy="774091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097679" y="3707933"/>
            <a:ext cx="1496785" cy="771775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DAP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7689599" y="3705617"/>
            <a:ext cx="1742542" cy="766949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T2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2021</a:t>
            </a:r>
          </a:p>
        </p:txBody>
      </p:sp>
      <p:sp>
        <p:nvSpPr>
          <p:cNvPr id="76" name="Rectangle 75"/>
          <p:cNvSpPr/>
          <p:nvPr/>
        </p:nvSpPr>
        <p:spPr>
          <a:xfrm>
            <a:off x="272718" y="4525056"/>
            <a:ext cx="4356401" cy="641741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Développer au moins une action par département de prise en charge en détention conduisant à un emploi à la sortie 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865228" y="4511747"/>
            <a:ext cx="1175299" cy="660564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096711" y="4507827"/>
            <a:ext cx="1496785" cy="660143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DISP, secteur associatif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7688631" y="4515873"/>
            <a:ext cx="1742542" cy="65209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T2 2021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72718" y="5240818"/>
            <a:ext cx="4355602" cy="839798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Développer le travail des personnes en situation de handicap en détention en créant des EA en milieu pénitentiaire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865228" y="5240818"/>
            <a:ext cx="1175297" cy="843182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096710" y="5240819"/>
            <a:ext cx="1496785" cy="839798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DAP, UNEA,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DGEFP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688630" y="5238196"/>
            <a:ext cx="1742542" cy="850642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T1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2021</a:t>
            </a:r>
          </a:p>
        </p:txBody>
      </p:sp>
      <p:sp>
        <p:nvSpPr>
          <p:cNvPr id="84" name="Rectangle à coins arrondis 83"/>
          <p:cNvSpPr/>
          <p:nvPr/>
        </p:nvSpPr>
        <p:spPr>
          <a:xfrm>
            <a:off x="9560697" y="2381612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85" name="Rectangle 84"/>
          <p:cNvSpPr/>
          <p:nvPr/>
        </p:nvSpPr>
        <p:spPr>
          <a:xfrm>
            <a:off x="9560697" y="3127240"/>
            <a:ext cx="2454094" cy="57042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Remplacé par une feuille de route insertion pro co-signée </a:t>
            </a: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Borne-</a:t>
            </a:r>
            <a:r>
              <a:rPr lang="fr-FR" sz="800" dirty="0" err="1" smtClean="0">
                <a:solidFill>
                  <a:srgbClr val="4F5157"/>
                </a:solidFill>
                <a:latin typeface="Marianne" panose="02000000000000000000" pitchFamily="50" charset="0"/>
              </a:rPr>
              <a:t>Klinkert</a:t>
            </a: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-Dupond-Moretti le </a:t>
            </a:r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17 mars 2022.</a:t>
            </a:r>
          </a:p>
        </p:txBody>
      </p:sp>
      <p:sp>
        <p:nvSpPr>
          <p:cNvPr id="86" name="Rectangle 85"/>
          <p:cNvSpPr/>
          <p:nvPr/>
        </p:nvSpPr>
        <p:spPr>
          <a:xfrm>
            <a:off x="9560697" y="3732928"/>
            <a:ext cx="2454094" cy="73963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La mixité devient la règle (projet de loi confiance, article </a:t>
            </a:r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28 </a:t>
            </a: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loi pénitentiaire)</a:t>
            </a:r>
            <a:endParaRPr lang="fr-FR" sz="800" dirty="0">
              <a:solidFill>
                <a:srgbClr val="4F5157"/>
              </a:solidFill>
              <a:latin typeface="Marianne" panose="02000000000000000000" pitchFamily="50" charset="0"/>
            </a:endParaRPr>
          </a:p>
          <a:p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Groupe de travail DAP sur la mixité des activités = rédaction d’une doctrine commune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560697" y="4507828"/>
            <a:ext cx="2454094" cy="664984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Présentes dans les plans d’actions de certains R2IP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. 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9560697" y="5240819"/>
            <a:ext cx="2454094" cy="83979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Publication du décret EA en détention. Signature de la note de cadrage DGEFP/ATIGIP et lancement de l’appel à projets.</a:t>
            </a:r>
          </a:p>
          <a:p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Première EA ouverte le 2 décembre 2021. 15 projets en cours de construction</a:t>
            </a:r>
          </a:p>
        </p:txBody>
      </p:sp>
      <p:sp>
        <p:nvSpPr>
          <p:cNvPr id="89" name="ZoneTexte 88"/>
          <p:cNvSpPr txBox="1"/>
          <p:nvPr/>
        </p:nvSpPr>
        <p:spPr>
          <a:xfrm>
            <a:off x="251199" y="3627377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90" name="ZoneTexte 89"/>
          <p:cNvSpPr txBox="1"/>
          <p:nvPr/>
        </p:nvSpPr>
        <p:spPr>
          <a:xfrm>
            <a:off x="264195" y="4447316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91" name="ZoneTexte 90"/>
          <p:cNvSpPr txBox="1"/>
          <p:nvPr/>
        </p:nvSpPr>
        <p:spPr>
          <a:xfrm>
            <a:off x="251198" y="5178565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92" name="ZoneTexte 91"/>
          <p:cNvSpPr txBox="1"/>
          <p:nvPr/>
        </p:nvSpPr>
        <p:spPr>
          <a:xfrm>
            <a:off x="264195" y="3017401"/>
            <a:ext cx="204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274486" y="6109135"/>
            <a:ext cx="4355602" cy="714952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Elaborer un plan d’action relatif à l’insertion professionnelle des PPSMJ en Outre-mer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859334" y="6109136"/>
            <a:ext cx="1175297" cy="714952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090816" y="6114598"/>
            <a:ext cx="1496785" cy="705254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DAP, UNEA,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DGOM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7682736" y="6114598"/>
            <a:ext cx="1742542" cy="708473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T1 2021</a:t>
            </a:r>
          </a:p>
        </p:txBody>
      </p:sp>
      <p:sp>
        <p:nvSpPr>
          <p:cNvPr id="97" name="Rectangle 96"/>
          <p:cNvSpPr/>
          <p:nvPr/>
        </p:nvSpPr>
        <p:spPr>
          <a:xfrm>
            <a:off x="9561132" y="6109136"/>
            <a:ext cx="2630867" cy="71071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Plan réalisé par la MOM. Les premières SIAE ont </a:t>
            </a: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ouvert </a:t>
            </a:r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et une </a:t>
            </a: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EA va ouvrir.  La loi confiance dans l’institution judiciaire prévoit </a:t>
            </a:r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la possibilité de mettre en place l’équivalent des SIAE et EA sur les COM. </a:t>
            </a: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La première ouvrira en Polynésie françaises. Développement </a:t>
            </a:r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de l’apprentissage en cours</a:t>
            </a:r>
          </a:p>
        </p:txBody>
      </p:sp>
      <p:sp>
        <p:nvSpPr>
          <p:cNvPr id="98" name="ZoneTexte 97"/>
          <p:cNvSpPr txBox="1"/>
          <p:nvPr/>
        </p:nvSpPr>
        <p:spPr>
          <a:xfrm>
            <a:off x="252354" y="6060190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42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ZoneTexte 98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607916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4F5157"/>
              </a:gs>
              <a:gs pos="62000">
                <a:srgbClr val="4F5157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8256351" y="1351957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42" name="Rectangle avec coins rognés en diagonale 41"/>
          <p:cNvSpPr/>
          <p:nvPr/>
        </p:nvSpPr>
        <p:spPr>
          <a:xfrm>
            <a:off x="273688" y="2780832"/>
            <a:ext cx="4355601" cy="669127"/>
          </a:xfrm>
          <a:prstGeom prst="snip2DiagRect">
            <a:avLst/>
          </a:prstGeom>
          <a:solidFill>
            <a:srgbClr val="4F5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73687" y="3560852"/>
            <a:ext cx="4356401" cy="829176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Exploiter le bilan de l’IAE, définir les modalités de pérennisation</a:t>
            </a:r>
          </a:p>
        </p:txBody>
      </p:sp>
      <p:sp>
        <p:nvSpPr>
          <p:cNvPr id="44" name="Rectangle à coins arrondis 43"/>
          <p:cNvSpPr/>
          <p:nvPr/>
        </p:nvSpPr>
        <p:spPr>
          <a:xfrm>
            <a:off x="4866197" y="2784215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45" name="Rectangle à coins arrondis 44"/>
          <p:cNvSpPr/>
          <p:nvPr/>
        </p:nvSpPr>
        <p:spPr>
          <a:xfrm>
            <a:off x="6097681" y="2780832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6" name="Rectangle à coins arrondis 45"/>
          <p:cNvSpPr/>
          <p:nvPr/>
        </p:nvSpPr>
        <p:spPr>
          <a:xfrm>
            <a:off x="7689599" y="2780832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866197" y="3540429"/>
            <a:ext cx="1175299" cy="860175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097680" y="3560852"/>
            <a:ext cx="1496785" cy="82404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Structures IAE, DGEFP, R2IP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689600" y="3553720"/>
            <a:ext cx="1742542" cy="83486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Eté 2020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73687" y="4515623"/>
            <a:ext cx="4355602" cy="85291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Définir les modalité d’essaimage et initier des appels à projets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866197" y="4501116"/>
            <a:ext cx="1175297" cy="900898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097679" y="4497734"/>
            <a:ext cx="1496785" cy="924523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Structures IAE, DGEFP, R2IP 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689599" y="4494351"/>
            <a:ext cx="1742542" cy="918742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Automne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2020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87574" y="5518857"/>
            <a:ext cx="4356401" cy="1076720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Élaborer, avec les structures déjà existantes, des plans de croissance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865228" y="5510861"/>
            <a:ext cx="1175299" cy="1108303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  <a:endParaRPr lang="fr-FR" sz="1050" b="1" dirty="0" smtClean="0">
              <a:latin typeface="Marianne" panose="02000000000000000000" pitchFamily="50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096711" y="5524099"/>
            <a:ext cx="1496785" cy="108755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Structures IAE,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R2IP 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688631" y="5518857"/>
            <a:ext cx="1742542" cy="109409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Décembre 2020</a:t>
            </a:r>
          </a:p>
        </p:txBody>
      </p:sp>
      <p:sp>
        <p:nvSpPr>
          <p:cNvPr id="58" name="Rectangle à coins arrondis 57"/>
          <p:cNvSpPr/>
          <p:nvPr/>
        </p:nvSpPr>
        <p:spPr>
          <a:xfrm>
            <a:off x="9560697" y="2794802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560697" y="3560852"/>
            <a:ext cx="2454094" cy="83486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Une nouvelle note de cadrage et un guide dédié à l’IAE en milieu pénitentiaire ont été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élaborés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avec la DGEFP et diffusés.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560697" y="4515623"/>
            <a:ext cx="2454094" cy="88602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Tour de France de l’IAE (15 étapes réalisées, &gt; 1000 participants)</a:t>
            </a:r>
          </a:p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Doublement du nombre de SIAE d’ici la fin de la mandature (18 structures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) – 13 SIAE en production, 22 au T1 2022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9560697" y="5504922"/>
            <a:ext cx="2454094" cy="111571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Le COPIL IAE en détention a eu lieu le 2 juin 2022, avec une table ronde dédiée à la pérennisation et la croissance des SIAE existantes. Les réflexions issues de cette table ronde permettront d’engager les travaux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272717" y="454291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287574" y="5720262"/>
            <a:ext cx="2462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</a:p>
          <a:p>
            <a:endParaRPr lang="fr-FR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252354" y="3569862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252354" y="94569"/>
            <a:ext cx="117628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 smtClean="0">
                <a:latin typeface="Marianne" panose="02000000000000000000" pitchFamily="2" charset="0"/>
              </a:rPr>
              <a:t>Objectif 15 </a:t>
            </a:r>
            <a:r>
              <a:rPr lang="fr-FR" sz="2800" b="1" spc="300" dirty="0">
                <a:latin typeface="Marianne" panose="02000000000000000000" pitchFamily="2" charset="0"/>
              </a:rPr>
              <a:t>: Etablir un bilan de l’insertion par l’activité économique et mettre en place les conditions d’un essaimage réussi </a:t>
            </a:r>
          </a:p>
          <a:p>
            <a:endParaRPr lang="fr-FR" sz="2800" b="1" spc="300" dirty="0"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22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31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607916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4F5157"/>
              </a:gs>
              <a:gs pos="62000">
                <a:srgbClr val="4F5157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5098865" y="1356387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42" name="Rectangle avec coins rognés en diagonale 41"/>
          <p:cNvSpPr/>
          <p:nvPr/>
        </p:nvSpPr>
        <p:spPr>
          <a:xfrm>
            <a:off x="273688" y="2780832"/>
            <a:ext cx="4355601" cy="669127"/>
          </a:xfrm>
          <a:prstGeom prst="snip2DiagRect">
            <a:avLst/>
          </a:prstGeom>
          <a:solidFill>
            <a:srgbClr val="4F5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73687" y="3560852"/>
            <a:ext cx="4356401" cy="829176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Établir un plan de prospection par DI</a:t>
            </a:r>
          </a:p>
        </p:txBody>
      </p:sp>
      <p:sp>
        <p:nvSpPr>
          <p:cNvPr id="44" name="Rectangle à coins arrondis 43"/>
          <p:cNvSpPr/>
          <p:nvPr/>
        </p:nvSpPr>
        <p:spPr>
          <a:xfrm>
            <a:off x="4866197" y="2784215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45" name="Rectangle à coins arrondis 44"/>
          <p:cNvSpPr/>
          <p:nvPr/>
        </p:nvSpPr>
        <p:spPr>
          <a:xfrm>
            <a:off x="6097681" y="2780832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6" name="Rectangle à coins arrondis 45"/>
          <p:cNvSpPr/>
          <p:nvPr/>
        </p:nvSpPr>
        <p:spPr>
          <a:xfrm>
            <a:off x="7689599" y="2780832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866197" y="3540429"/>
            <a:ext cx="1175299" cy="860175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097680" y="3560852"/>
            <a:ext cx="1496785" cy="82404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R2IP,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CCI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689600" y="3553720"/>
            <a:ext cx="1742542" cy="83486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T1 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73687" y="4515623"/>
            <a:ext cx="4355602" cy="85291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Développer un portail unique d’info et d’accès des entreprises par le biais d’IPRO360°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866197" y="4501116"/>
            <a:ext cx="1175297" cy="900898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097679" y="4497734"/>
            <a:ext cx="1496785" cy="924523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DGE, CCI, membres du COS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689599" y="4494351"/>
            <a:ext cx="1742542" cy="918742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Eté 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72718" y="5532773"/>
            <a:ext cx="4356401" cy="1076720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Définir le parcours entreprise pour intégrer le travail en détention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865228" y="5510861"/>
            <a:ext cx="1175299" cy="1108303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  <a:endParaRPr lang="fr-FR" sz="1050" b="1" dirty="0" smtClean="0">
              <a:latin typeface="Marianne" panose="02000000000000000000" pitchFamily="50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096711" y="5524099"/>
            <a:ext cx="1496785" cy="108755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R2IP, représentants des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entreprises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688631" y="5518857"/>
            <a:ext cx="1742542" cy="109409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Fin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2020</a:t>
            </a:r>
          </a:p>
        </p:txBody>
      </p:sp>
      <p:sp>
        <p:nvSpPr>
          <p:cNvPr id="58" name="Rectangle à coins arrondis 57"/>
          <p:cNvSpPr/>
          <p:nvPr/>
        </p:nvSpPr>
        <p:spPr>
          <a:xfrm>
            <a:off x="9560697" y="2794802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560697" y="3560852"/>
            <a:ext cx="2454094" cy="83486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Le plan de prospection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a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été finalisé et diffusé aux DISP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560697" y="4515623"/>
            <a:ext cx="2454094" cy="88602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IPRO360°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expose une cartographie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des possibilités d’implantation. Pour les partenaires déjà implantés un espace partenaire sera mis à disposition au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S2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2022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.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9560697" y="5504922"/>
            <a:ext cx="2454094" cy="111571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A initier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272717" y="454291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252353" y="5791611"/>
            <a:ext cx="246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X</a:t>
            </a:r>
            <a:endParaRPr lang="fr-FR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375463" y="107871"/>
            <a:ext cx="117628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>
                <a:latin typeface="Marianne" panose="02000000000000000000" pitchFamily="2" charset="0"/>
              </a:rPr>
              <a:t>Objectif 16 : Définir une stratégie de prospection ciblée, structurée et partagée à l’attention des entreprises et la déployer localement  </a:t>
            </a:r>
          </a:p>
          <a:p>
            <a:endParaRPr lang="fr-FR" sz="2800" b="1" spc="300" dirty="0">
              <a:latin typeface="Marianne" panose="02000000000000000000" pitchFamily="2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252353" y="3715313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46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31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607916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4F5157"/>
              </a:gs>
              <a:gs pos="62000">
                <a:srgbClr val="4F5157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4147498" y="1384685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252354" y="94569"/>
            <a:ext cx="117628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>
                <a:latin typeface="Marianne" panose="02000000000000000000" pitchFamily="2" charset="0"/>
              </a:rPr>
              <a:t>Objectif 17 : Sensibiliser les consommateurs à l’enjeu d’insertion professionnelle des personnes détenues dans une logique de responsabilité sociale </a:t>
            </a:r>
          </a:p>
          <a:p>
            <a:endParaRPr lang="fr-FR" sz="2800" b="1" spc="300" dirty="0">
              <a:latin typeface="Marianne" panose="02000000000000000000" pitchFamily="2" charset="0"/>
            </a:endParaRPr>
          </a:p>
        </p:txBody>
      </p:sp>
      <p:sp>
        <p:nvSpPr>
          <p:cNvPr id="42" name="Rectangle avec coins rognés en diagonale 41"/>
          <p:cNvSpPr/>
          <p:nvPr/>
        </p:nvSpPr>
        <p:spPr>
          <a:xfrm>
            <a:off x="273688" y="2780832"/>
            <a:ext cx="4355601" cy="669127"/>
          </a:xfrm>
          <a:prstGeom prst="snip2DiagRect">
            <a:avLst/>
          </a:prstGeom>
          <a:solidFill>
            <a:srgbClr val="4F5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73687" y="3560852"/>
            <a:ext cx="4356401" cy="829176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Définir des circuits de commercialisation grand public de produits réalisés en régie</a:t>
            </a:r>
          </a:p>
        </p:txBody>
      </p:sp>
      <p:sp>
        <p:nvSpPr>
          <p:cNvPr id="44" name="Rectangle à coins arrondis 43"/>
          <p:cNvSpPr/>
          <p:nvPr/>
        </p:nvSpPr>
        <p:spPr>
          <a:xfrm>
            <a:off x="4866197" y="2784215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45" name="Rectangle à coins arrondis 44"/>
          <p:cNvSpPr/>
          <p:nvPr/>
        </p:nvSpPr>
        <p:spPr>
          <a:xfrm>
            <a:off x="6097681" y="2780832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6" name="Rectangle à coins arrondis 45"/>
          <p:cNvSpPr/>
          <p:nvPr/>
        </p:nvSpPr>
        <p:spPr>
          <a:xfrm>
            <a:off x="7689599" y="2780832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866197" y="3540429"/>
            <a:ext cx="1175299" cy="860175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SEP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097680" y="3560852"/>
            <a:ext cx="1496785" cy="82404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Prestataire extérieur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689600" y="3553720"/>
            <a:ext cx="1742542" cy="83486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Fin 2023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73687" y="4515623"/>
            <a:ext cx="4355602" cy="85291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Créer et valoriser un label « made in prison »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866197" y="4501116"/>
            <a:ext cx="1175297" cy="900898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 – Pôle </a:t>
            </a:r>
            <a:r>
              <a:rPr lang="fr-FR" sz="1050" b="1" dirty="0" err="1" smtClean="0">
                <a:latin typeface="Marianne" panose="02000000000000000000" pitchFamily="50" charset="0"/>
              </a:rPr>
              <a:t>comm</a:t>
            </a:r>
            <a:r>
              <a:rPr lang="fr-FR" sz="1050" b="1" dirty="0" smtClean="0">
                <a:latin typeface="Marianne" panose="02000000000000000000" pitchFamily="50" charset="0"/>
              </a:rPr>
              <a:t>’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097679" y="4497734"/>
            <a:ext cx="1496785" cy="924523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Bercy, membres du COS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689599" y="4494351"/>
            <a:ext cx="1742542" cy="918742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T3 2020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72718" y="5532773"/>
            <a:ext cx="4356401" cy="1076720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Élaborer un plan de communication spécifique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865228" y="5510861"/>
            <a:ext cx="1175299" cy="1108303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 – Pôle </a:t>
            </a:r>
            <a:r>
              <a:rPr lang="fr-FR" sz="1050" b="1" dirty="0" err="1" smtClean="0">
                <a:latin typeface="Marianne" panose="02000000000000000000" pitchFamily="50" charset="0"/>
              </a:rPr>
              <a:t>Comm</a:t>
            </a:r>
            <a:r>
              <a:rPr lang="fr-FR" sz="1050" b="1" dirty="0" smtClean="0">
                <a:latin typeface="Marianne" panose="02000000000000000000" pitchFamily="50" charset="0"/>
              </a:rPr>
              <a:t>’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096711" y="5524099"/>
            <a:ext cx="1496785" cy="108755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DAP, PJJ, SIG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688631" y="5518857"/>
            <a:ext cx="1742542" cy="109409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Printemps 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8" name="Rectangle à coins arrondis 57"/>
          <p:cNvSpPr/>
          <p:nvPr/>
        </p:nvSpPr>
        <p:spPr>
          <a:xfrm>
            <a:off x="9560697" y="2794802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560697" y="3560852"/>
            <a:ext cx="2454094" cy="83486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Etude en cours sur la création d’un site internet marchand 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  <a:p>
            <a:pPr defTabSz="893763"/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Lancement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de la nouvelle plateforme logistique de St Maur (picking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…) : démarrage des travaux : sept 22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9560697" y="4515623"/>
            <a:ext cx="2454094" cy="88602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Label  </a:t>
            </a:r>
            <a:r>
              <a:rPr lang="fr-FR" sz="900" dirty="0" err="1">
                <a:solidFill>
                  <a:srgbClr val="4F5157"/>
                </a:solidFill>
                <a:latin typeface="Marianne" panose="02000000000000000000" pitchFamily="50" charset="0"/>
              </a:rPr>
              <a:t>PeP’s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 lancé fin septembre 2020.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 - Groupe de travail pour la dynamisation du label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9560697" y="5504922"/>
            <a:ext cx="2454094" cy="111571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A initier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239028" y="4638695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252353" y="5883302"/>
            <a:ext cx="198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X</a:t>
            </a:r>
            <a:endParaRPr lang="fr-FR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252354" y="3694531"/>
            <a:ext cx="246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X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10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252354" y="94569"/>
            <a:ext cx="117628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>
                <a:latin typeface="Marianne" panose="02000000000000000000" pitchFamily="2" charset="0"/>
              </a:rPr>
              <a:t>Objectif 18 : Approfondir la réflexion sur le cadre normatif de </a:t>
            </a:r>
            <a:r>
              <a:rPr lang="fr-FR" sz="2800" b="1" spc="300" dirty="0" smtClean="0">
                <a:latin typeface="Marianne" panose="02000000000000000000" pitchFamily="2" charset="0"/>
              </a:rPr>
              <a:t>la relation </a:t>
            </a:r>
            <a:r>
              <a:rPr lang="fr-FR" sz="2800" b="1" spc="300" dirty="0">
                <a:latin typeface="Marianne" panose="02000000000000000000" pitchFamily="2" charset="0"/>
              </a:rPr>
              <a:t>de travail </a:t>
            </a:r>
          </a:p>
          <a:p>
            <a:endParaRPr lang="fr-FR" sz="2800" b="1" spc="300" dirty="0">
              <a:latin typeface="Marianne" panose="02000000000000000000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607916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4F5157"/>
              </a:gs>
              <a:gs pos="62000">
                <a:srgbClr val="4F5157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9017772" y="1462037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30" name="Rectangle avec coins rognés en diagonale 29"/>
          <p:cNvSpPr/>
          <p:nvPr/>
        </p:nvSpPr>
        <p:spPr>
          <a:xfrm>
            <a:off x="273688" y="2739885"/>
            <a:ext cx="4355601" cy="669127"/>
          </a:xfrm>
          <a:prstGeom prst="snip2DiagRect">
            <a:avLst/>
          </a:prstGeom>
          <a:solidFill>
            <a:srgbClr val="4F5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73687" y="3519904"/>
            <a:ext cx="4356401" cy="738637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Établir un contrat d’engagement intégrant des éléments de contractualisation</a:t>
            </a:r>
          </a:p>
        </p:txBody>
      </p:sp>
      <p:sp>
        <p:nvSpPr>
          <p:cNvPr id="32" name="Rectangle à coins arrondis 31"/>
          <p:cNvSpPr/>
          <p:nvPr/>
        </p:nvSpPr>
        <p:spPr>
          <a:xfrm>
            <a:off x="4866197" y="2743268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33" name="Rectangle à coins arrondis 32"/>
          <p:cNvSpPr/>
          <p:nvPr/>
        </p:nvSpPr>
        <p:spPr>
          <a:xfrm>
            <a:off x="6097681" y="2739885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4" name="Rectangle à coins arrondis 33"/>
          <p:cNvSpPr/>
          <p:nvPr/>
        </p:nvSpPr>
        <p:spPr>
          <a:xfrm>
            <a:off x="7689599" y="2739885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866197" y="3499482"/>
            <a:ext cx="1175299" cy="766251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097680" y="3519905"/>
            <a:ext cx="1496785" cy="734064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689600" y="3512773"/>
            <a:ext cx="1742542" cy="74370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Eté 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73687" y="4324551"/>
            <a:ext cx="4355602" cy="755250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Réaliser une étude approfondie permettant de dégager les pistes d’évolution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866197" y="4310044"/>
            <a:ext cx="1175297" cy="806775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Direction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097679" y="4306662"/>
            <a:ext cx="1496785" cy="81865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DAP (SD/EX)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689599" y="4303279"/>
            <a:ext cx="1742542" cy="813540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Remise au COS fin 2021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72718" y="5185514"/>
            <a:ext cx="4356401" cy="745597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Réaliser une expérimentation de contractualisation dans le cadre d’InSERRE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865228" y="5167027"/>
            <a:ext cx="1175299" cy="767468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Chef projet InSERRE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096711" y="5178015"/>
            <a:ext cx="1496785" cy="753098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688631" y="5173481"/>
            <a:ext cx="1742542" cy="757631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2022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72718" y="5991874"/>
            <a:ext cx="4355602" cy="727966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Faire évoluer le cadre normatif pour une meilleur prise en compte du travail dans les droits sociaux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865228" y="5991028"/>
            <a:ext cx="1175297" cy="744176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096710" y="5983808"/>
            <a:ext cx="1496785" cy="751396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Bercy,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DGEFP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688630" y="5981363"/>
            <a:ext cx="1742542" cy="74669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Fin 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3" name="Rectangle à coins arrondis 72"/>
          <p:cNvSpPr/>
          <p:nvPr/>
        </p:nvSpPr>
        <p:spPr>
          <a:xfrm>
            <a:off x="9560697" y="2753855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74" name="Rectangle 73"/>
          <p:cNvSpPr/>
          <p:nvPr/>
        </p:nvSpPr>
        <p:spPr>
          <a:xfrm>
            <a:off x="9560697" y="3519905"/>
            <a:ext cx="2454094" cy="74370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Loi « Confiance » crée un contrat d’emploi pénitentiaire et les décrets d’application ont été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publiés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en avril 2022. Entrée en vigueur le 1</a:t>
            </a:r>
            <a:r>
              <a:rPr lang="fr-FR" sz="900" baseline="30000" dirty="0">
                <a:solidFill>
                  <a:srgbClr val="4F5157"/>
                </a:solidFill>
                <a:latin typeface="Marianne" panose="02000000000000000000" pitchFamily="50" charset="0"/>
              </a:rPr>
              <a:t>er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 mai 2022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560697" y="4299045"/>
            <a:ext cx="2454094" cy="807205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Sans objet compte tenu des arbitrages retenus</a:t>
            </a:r>
          </a:p>
        </p:txBody>
      </p:sp>
      <p:sp>
        <p:nvSpPr>
          <p:cNvPr id="76" name="Rectangle 75"/>
          <p:cNvSpPr/>
          <p:nvPr/>
        </p:nvSpPr>
        <p:spPr>
          <a:xfrm>
            <a:off x="9560697" y="5173481"/>
            <a:ext cx="2454094" cy="655819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Nécessité d’une expérimentation législative pour aller plus loin</a:t>
            </a:r>
          </a:p>
        </p:txBody>
      </p:sp>
      <p:sp>
        <p:nvSpPr>
          <p:cNvPr id="77" name="Rectangle 76"/>
          <p:cNvSpPr/>
          <p:nvPr/>
        </p:nvSpPr>
        <p:spPr>
          <a:xfrm>
            <a:off x="9560697" y="5896531"/>
            <a:ext cx="2454094" cy="826692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La loi « Confiance » (article 22) prévoit une habilitation à légiférer par ordonnance pour ouvrir de nouveaux droits sociaux. Cette ordonnance est en cours de rédaction et sera présentée en octobre 2022.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252353" y="4375993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79" name="ZoneTexte 78"/>
          <p:cNvSpPr txBox="1"/>
          <p:nvPr/>
        </p:nvSpPr>
        <p:spPr>
          <a:xfrm>
            <a:off x="252354" y="5155455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80" name="ZoneTexte 79"/>
          <p:cNvSpPr txBox="1"/>
          <p:nvPr/>
        </p:nvSpPr>
        <p:spPr>
          <a:xfrm>
            <a:off x="258248" y="5934495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81" name="ZoneTexte 80"/>
          <p:cNvSpPr txBox="1"/>
          <p:nvPr/>
        </p:nvSpPr>
        <p:spPr>
          <a:xfrm>
            <a:off x="267919" y="349020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64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C66569A-34DF-0B47-AFA7-EB7FE1FE7946}"/>
              </a:ext>
            </a:extLst>
          </p:cNvPr>
          <p:cNvSpPr txBox="1">
            <a:spLocks/>
          </p:cNvSpPr>
          <p:nvPr/>
        </p:nvSpPr>
        <p:spPr bwMode="gray">
          <a:xfrm>
            <a:off x="537887" y="2930641"/>
            <a:ext cx="6684005" cy="996714"/>
          </a:xfrm>
          <a:prstGeom prst="rect">
            <a:avLst/>
          </a:prstGeom>
          <a:solidFill>
            <a:srgbClr val="7BA582"/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4000" b="1" kern="1200" cap="all" baseline="0">
                <a:solidFill>
                  <a:srgbClr val="4C4F56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itchFamily="34" charset="0"/>
              <a:buNone/>
              <a:defRPr lang="en-US" sz="2200" kern="1200" smtClean="0">
                <a:solidFill>
                  <a:srgbClr val="4C4F56"/>
                </a:solidFill>
                <a:effectLst/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spc="300" dirty="0" smtClean="0">
                <a:solidFill>
                  <a:schemeClr val="bg1"/>
                </a:solidFill>
                <a:latin typeface="Marianne" panose="02000000000000000000" pitchFamily="2" charset="0"/>
              </a:rPr>
              <a:t>AXE 4</a:t>
            </a:r>
            <a:endParaRPr lang="fr-FR" sz="1800" spc="300" dirty="0">
              <a:solidFill>
                <a:schemeClr val="bg1"/>
              </a:solidFill>
              <a:latin typeface="Marianne" panose="02000000000000000000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3A37056-AA57-EB49-9B7D-2133E2BAEB9A}"/>
              </a:ext>
            </a:extLst>
          </p:cNvPr>
          <p:cNvSpPr txBox="1"/>
          <p:nvPr/>
        </p:nvSpPr>
        <p:spPr>
          <a:xfrm>
            <a:off x="537887" y="4220721"/>
            <a:ext cx="66840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cap="all" spc="300" dirty="0" smtClean="0">
                <a:latin typeface="Marianne" panose="02000000000000000000" pitchFamily="2" charset="0"/>
              </a:rPr>
              <a:t>Accroitre </a:t>
            </a:r>
          </a:p>
          <a:p>
            <a:pPr algn="ctr"/>
            <a:r>
              <a:rPr lang="fr-FR" b="1" cap="all" spc="300" dirty="0" smtClean="0">
                <a:latin typeface="Marianne" panose="02000000000000000000" pitchFamily="2" charset="0"/>
              </a:rPr>
              <a:t>le </a:t>
            </a:r>
            <a:r>
              <a:rPr lang="fr-FR" b="1" cap="all" spc="300" dirty="0">
                <a:latin typeface="Marianne" panose="02000000000000000000" pitchFamily="2" charset="0"/>
              </a:rPr>
              <a:t>niveau de compétence </a:t>
            </a:r>
            <a:endParaRPr lang="fr-FR" b="1" cap="all" spc="300" dirty="0" smtClean="0">
              <a:latin typeface="Marianne" panose="02000000000000000000" pitchFamily="2" charset="0"/>
            </a:endParaRPr>
          </a:p>
          <a:p>
            <a:pPr algn="ctr"/>
            <a:r>
              <a:rPr lang="fr-FR" b="1" cap="all" spc="300" dirty="0" smtClean="0">
                <a:latin typeface="Marianne" panose="02000000000000000000" pitchFamily="2" charset="0"/>
              </a:rPr>
              <a:t>des </a:t>
            </a:r>
            <a:r>
              <a:rPr lang="fr-FR" b="1" cap="all" spc="300" dirty="0">
                <a:latin typeface="Marianne" panose="02000000000000000000" pitchFamily="2" charset="0"/>
              </a:rPr>
              <a:t>PPSMJ</a:t>
            </a:r>
          </a:p>
          <a:p>
            <a:pPr algn="ctr"/>
            <a:r>
              <a:rPr lang="fr-FR" b="1" cap="all" spc="300" dirty="0">
                <a:latin typeface="Marianne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292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504469" y="293460"/>
            <a:ext cx="111830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>
                <a:latin typeface="Marianne" panose="02000000000000000000" pitchFamily="2" charset="0"/>
              </a:rPr>
              <a:t>Objectif 19 : Mieux connaitre le niveau de qualification de </a:t>
            </a:r>
            <a:r>
              <a:rPr lang="fr-FR" sz="2800" b="1" spc="300" dirty="0" smtClean="0">
                <a:latin typeface="Marianne" panose="02000000000000000000" pitchFamily="2" charset="0"/>
              </a:rPr>
              <a:t>la population </a:t>
            </a:r>
            <a:r>
              <a:rPr lang="fr-FR" sz="2800" b="1" spc="300" dirty="0">
                <a:latin typeface="Marianne" panose="02000000000000000000" pitchFamily="2" charset="0"/>
              </a:rPr>
              <a:t>pénale </a:t>
            </a:r>
          </a:p>
          <a:p>
            <a:endParaRPr lang="fr-FR" sz="2800" b="1" spc="300" dirty="0">
              <a:latin typeface="Marianne" panose="02000000000000000000" pitchFamily="2" charset="0"/>
            </a:endParaRPr>
          </a:p>
          <a:p>
            <a:endParaRPr lang="fr-FR" sz="2800" b="1" spc="300" dirty="0">
              <a:latin typeface="Marianne" panose="02000000000000000000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714238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7BA583"/>
              </a:gs>
              <a:gs pos="61000">
                <a:srgbClr val="7BA583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6508616" y="1520575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10" name="Rectangle avec coins rognés en diagonale 9"/>
          <p:cNvSpPr/>
          <p:nvPr/>
        </p:nvSpPr>
        <p:spPr>
          <a:xfrm>
            <a:off x="273688" y="2780832"/>
            <a:ext cx="4355601" cy="669127"/>
          </a:xfrm>
          <a:prstGeom prst="snip2Diag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3687" y="3560852"/>
            <a:ext cx="4356401" cy="829176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Conduire une étude sur l’employabilité des personnes détenues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4866197" y="2784215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6097681" y="2780832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7689599" y="2780832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66197" y="3540429"/>
            <a:ext cx="1175299" cy="860175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97680" y="3560852"/>
            <a:ext cx="1496785" cy="82404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DAP (SD/IP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,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SD/EX),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Pôle Emploi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89600" y="3553720"/>
            <a:ext cx="1742542" cy="83486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Remise au Cos à l’été 2021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3687" y="4515623"/>
            <a:ext cx="4355602" cy="85291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Organiser et systématiser l’orientation dès le quartier arrivant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66197" y="4501116"/>
            <a:ext cx="1175297" cy="900898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7679" y="4497734"/>
            <a:ext cx="1496785" cy="924523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Référents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travail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et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formation pro., DAP (SD/SP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,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SD/IP)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89599" y="4494351"/>
            <a:ext cx="1742542" cy="918742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Début 2023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0" name="Rectangle à coins arrondis 29"/>
          <p:cNvSpPr/>
          <p:nvPr/>
        </p:nvSpPr>
        <p:spPr>
          <a:xfrm>
            <a:off x="9560697" y="2794802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560697" y="3560852"/>
            <a:ext cx="2454094" cy="83486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Projet intégré dans les travaux conduits sur l’étude d’impact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560697" y="4515623"/>
            <a:ext cx="2454094" cy="88602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Un partenariat avec le CNAM a été conclu pour construire une recherche-action permettant la construction d’une évaluation socio professionnelle à l’entrée en détention.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272717" y="454291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252354" y="3569862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68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504469" y="293460"/>
            <a:ext cx="1118305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>
                <a:latin typeface="Marianne" panose="02000000000000000000" pitchFamily="2" charset="0"/>
              </a:rPr>
              <a:t>Objectif 20 : Développer des parcours </a:t>
            </a:r>
            <a:r>
              <a:rPr lang="fr-FR" sz="2800" b="1" spc="300" dirty="0" smtClean="0">
                <a:latin typeface="Marianne" panose="02000000000000000000" pitchFamily="2" charset="0"/>
              </a:rPr>
              <a:t>d’employabilité </a:t>
            </a:r>
            <a:r>
              <a:rPr lang="fr-FR" sz="2800" b="1" spc="300" dirty="0">
                <a:latin typeface="Marianne" panose="02000000000000000000" pitchFamily="2" charset="0"/>
              </a:rPr>
              <a:t>pour les PPSMJ les plus éloignées de l’emploi – Améliorer l’orientation des PPSMJ </a:t>
            </a:r>
          </a:p>
          <a:p>
            <a:endParaRPr lang="fr-FR" sz="2800" b="1" spc="300" dirty="0">
              <a:latin typeface="Marianne" panose="02000000000000000000" pitchFamily="2" charset="0"/>
            </a:endParaRPr>
          </a:p>
          <a:p>
            <a:endParaRPr lang="fr-FR" sz="2800" b="1" spc="300" dirty="0">
              <a:latin typeface="Marianne" panose="02000000000000000000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878014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7BA583"/>
              </a:gs>
              <a:gs pos="61000">
                <a:srgbClr val="7BA583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5358126" y="1587928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34" name="Rectangle avec coins rognés en diagonale 33"/>
          <p:cNvSpPr/>
          <p:nvPr/>
        </p:nvSpPr>
        <p:spPr>
          <a:xfrm>
            <a:off x="273688" y="2739885"/>
            <a:ext cx="4355601" cy="669127"/>
          </a:xfrm>
          <a:prstGeom prst="snip2Diag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73687" y="3519904"/>
            <a:ext cx="4356401" cy="738637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Élaborer et diffuser une doctrine d’emploi du PPAIP </a:t>
            </a:r>
          </a:p>
        </p:txBody>
      </p:sp>
      <p:sp>
        <p:nvSpPr>
          <p:cNvPr id="38" name="Rectangle à coins arrondis 37"/>
          <p:cNvSpPr/>
          <p:nvPr/>
        </p:nvSpPr>
        <p:spPr>
          <a:xfrm>
            <a:off x="4866197" y="2743268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40" name="Rectangle à coins arrondis 39"/>
          <p:cNvSpPr/>
          <p:nvPr/>
        </p:nvSpPr>
        <p:spPr>
          <a:xfrm>
            <a:off x="6097681" y="2739885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1" name="Rectangle à coins arrondis 40"/>
          <p:cNvSpPr/>
          <p:nvPr/>
        </p:nvSpPr>
        <p:spPr>
          <a:xfrm>
            <a:off x="7689599" y="2739885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866197" y="3499482"/>
            <a:ext cx="1175299" cy="766251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097680" y="3519905"/>
            <a:ext cx="1496785" cy="734064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DPIPPR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689600" y="3512773"/>
            <a:ext cx="1742542" cy="74370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T4 2020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73687" y="4324551"/>
            <a:ext cx="4355602" cy="755250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Établir, par DI, un plan de renouvellement des marchés compte tenu de la doctrine PPAIP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866197" y="4310044"/>
            <a:ext cx="1175297" cy="806775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097679" y="4306662"/>
            <a:ext cx="1496785" cy="81865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DPIPPR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689599" y="4303279"/>
            <a:ext cx="1742542" cy="813540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Fin 2020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72718" y="5185514"/>
            <a:ext cx="4356401" cy="745597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Arrêté par DI des objectifs de mobilisation des dispositifs </a:t>
            </a:r>
            <a:r>
              <a:rPr lang="fr-FR" sz="1100" b="1" dirty="0" err="1">
                <a:solidFill>
                  <a:srgbClr val="4F5157"/>
                </a:solidFill>
                <a:latin typeface="Marianne" panose="02000000000000000000" pitchFamily="50" charset="0"/>
              </a:rPr>
              <a:t>Cléa</a:t>
            </a: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 et MRS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865228" y="5167027"/>
            <a:ext cx="1175299" cy="767468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096711" y="5178015"/>
            <a:ext cx="1496785" cy="753098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R2IP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688631" y="5173481"/>
            <a:ext cx="1742542" cy="757631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Fin 2020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72718" y="5991874"/>
            <a:ext cx="4355602" cy="727966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Mener une expérimentation par CD d’emploi de parcours formation-emploi-travail à l’issue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865228" y="5991028"/>
            <a:ext cx="1175297" cy="744176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096710" y="5983808"/>
            <a:ext cx="1496785" cy="751396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R2IP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688630" y="5981363"/>
            <a:ext cx="1742542" cy="74669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Fin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7" name="Rectangle à coins arrondis 56"/>
          <p:cNvSpPr/>
          <p:nvPr/>
        </p:nvSpPr>
        <p:spPr>
          <a:xfrm>
            <a:off x="9560697" y="2753855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58" name="Rectangle 57"/>
          <p:cNvSpPr/>
          <p:nvPr/>
        </p:nvSpPr>
        <p:spPr>
          <a:xfrm>
            <a:off x="9560697" y="3519905"/>
            <a:ext cx="2454094" cy="74370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La doctrine PPAIP est en cours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de finalisation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et sera diffusée à la fin du 1</a:t>
            </a:r>
            <a:r>
              <a:rPr lang="fr-FR" sz="900" baseline="30000" dirty="0">
                <a:solidFill>
                  <a:srgbClr val="4F5157"/>
                </a:solidFill>
                <a:latin typeface="Marianne" panose="02000000000000000000" pitchFamily="50" charset="0"/>
              </a:rPr>
              <a:t>er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 semestre 2022.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560697" y="4299046"/>
            <a:ext cx="2454094" cy="78075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La mise en place de la nouvelle doctrine s’effectuera au fur à et à mesure des renouvellement des marchés régionaux du PPAIP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560697" y="5079803"/>
            <a:ext cx="2454094" cy="854692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Dans le cadre du transfert de compétence aux Régions pour le </a:t>
            </a:r>
            <a:r>
              <a:rPr lang="fr-FR" sz="900" dirty="0" err="1" smtClean="0">
                <a:solidFill>
                  <a:srgbClr val="4F5157"/>
                </a:solidFill>
                <a:latin typeface="Marianne" panose="02000000000000000000" pitchFamily="50" charset="0"/>
              </a:rPr>
              <a:t>Cléa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, une réunion sera organisée avec elles avant de valider la doctrine. Par ailleurs la mobilisation de la MRS fait l’objet de travaux avec pôle-emploi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9560697" y="6001725"/>
            <a:ext cx="2454094" cy="72149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A initier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252353" y="4307130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252354" y="5155455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258248" y="6010228"/>
            <a:ext cx="246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X</a:t>
            </a:r>
            <a:endParaRPr lang="fr-FR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267919" y="3589040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37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504469" y="293460"/>
            <a:ext cx="111830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>
                <a:latin typeface="Marianne" panose="02000000000000000000" pitchFamily="2" charset="0"/>
              </a:rPr>
              <a:t>Objectif 21 : Concourir à la diversification des métiers </a:t>
            </a:r>
            <a:r>
              <a:rPr lang="fr-FR" sz="2800" b="1" spc="300" dirty="0" smtClean="0">
                <a:latin typeface="Marianne" panose="02000000000000000000" pitchFamily="2" charset="0"/>
              </a:rPr>
              <a:t>auxquels </a:t>
            </a:r>
            <a:r>
              <a:rPr lang="fr-FR" sz="2800" b="1" spc="300" dirty="0">
                <a:latin typeface="Marianne" panose="02000000000000000000" pitchFamily="2" charset="0"/>
              </a:rPr>
              <a:t>les formations préparent </a:t>
            </a:r>
          </a:p>
          <a:p>
            <a:endParaRPr lang="fr-FR" sz="2800" b="1" spc="300" dirty="0">
              <a:latin typeface="Marianne" panose="02000000000000000000" pitchFamily="2" charset="0"/>
            </a:endParaRPr>
          </a:p>
          <a:p>
            <a:endParaRPr lang="fr-FR" sz="2800" b="1" spc="300" dirty="0">
              <a:latin typeface="Marianne" panose="02000000000000000000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714238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7BA583"/>
              </a:gs>
              <a:gs pos="61000">
                <a:srgbClr val="7BA583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7050571" y="1491690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10" name="Rectangle avec coins rognés en diagonale 9"/>
          <p:cNvSpPr/>
          <p:nvPr/>
        </p:nvSpPr>
        <p:spPr>
          <a:xfrm>
            <a:off x="273688" y="2780832"/>
            <a:ext cx="4355601" cy="669127"/>
          </a:xfrm>
          <a:prstGeom prst="snip2Diag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3687" y="3560852"/>
            <a:ext cx="4356401" cy="829176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Définir une doctrine nationale de mobilisation des crédits PIC au profit des PPSMJ – la décliner par DI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4866197" y="2784215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6097681" y="2780832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7689599" y="2780832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66197" y="3540429"/>
            <a:ext cx="1175299" cy="860175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97680" y="3560852"/>
            <a:ext cx="1496785" cy="82404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DGEFP, DISP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689600" y="3553720"/>
            <a:ext cx="1742542" cy="83486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T1 2021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4486" y="4515623"/>
            <a:ext cx="4355602" cy="85291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Arrêter un plan de formation par région intégrant les 3 axes prioritaires (numérique, </a:t>
            </a:r>
            <a:r>
              <a:rPr lang="fr-FR" sz="1100" b="1" dirty="0" err="1">
                <a:solidFill>
                  <a:srgbClr val="4F5157"/>
                </a:solidFill>
                <a:latin typeface="Marianne" panose="02000000000000000000" pitchFamily="50" charset="0"/>
              </a:rPr>
              <a:t>dvpt</a:t>
            </a: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 durable, service à la personne)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66197" y="4501116"/>
            <a:ext cx="1175297" cy="900898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DISP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97679" y="4497734"/>
            <a:ext cx="1496785" cy="924523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SPAE, Régions, référents Pôle emploi/justice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89599" y="4494351"/>
            <a:ext cx="1742542" cy="918742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A partir de 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72718" y="5532773"/>
            <a:ext cx="4356401" cy="1076720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Initier, par DI, une formation par apprentissage dans chacun des axes prioritaires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865228" y="5510861"/>
            <a:ext cx="1175299" cy="1108303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  <a:endParaRPr lang="fr-FR" sz="1050" b="1" dirty="0" smtClean="0">
              <a:latin typeface="Marianne" panose="02000000000000000000" pitchFamily="50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096711" y="5524099"/>
            <a:ext cx="1496785" cy="108755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DISP, R2IP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688631" y="5518857"/>
            <a:ext cx="1742542" cy="109409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0" name="Rectangle à coins arrondis 29"/>
          <p:cNvSpPr/>
          <p:nvPr/>
        </p:nvSpPr>
        <p:spPr>
          <a:xfrm>
            <a:off x="9560697" y="2794802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560697" y="3560852"/>
            <a:ext cx="2454094" cy="83486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Le PIC peut désormais être utilisé pour les SIAE en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détention. Discussions en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cours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avec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la DGEFP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s’agissant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des EA en détention.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560697" y="4515623"/>
            <a:ext cx="2454094" cy="88602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Les plans d’actions des DISP 2021-2023 prennent en compte ces nouvelles priorités. La nouvelle convention DAP-ATIGIP-RDF qui a été signée début 2022 </a:t>
            </a:r>
            <a:r>
              <a:rPr lang="fr-FR" sz="900" dirty="0" err="1">
                <a:solidFill>
                  <a:srgbClr val="4F5157"/>
                </a:solidFill>
                <a:latin typeface="Marianne" panose="02000000000000000000" pitchFamily="50" charset="0"/>
              </a:rPr>
              <a:t>intégre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 ces orientations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560697" y="5504922"/>
            <a:ext cx="2454094" cy="111571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Les projets apprentissage ont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démarré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59069" y="447655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259069" y="569903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247298" y="3646907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09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D2CB53A-02B3-5641-A524-4D6CABDA7A8C}"/>
              </a:ext>
            </a:extLst>
          </p:cNvPr>
          <p:cNvSpPr txBox="1">
            <a:spLocks/>
          </p:cNvSpPr>
          <p:nvPr/>
        </p:nvSpPr>
        <p:spPr bwMode="gray">
          <a:xfrm>
            <a:off x="537887" y="2930641"/>
            <a:ext cx="6684005" cy="996714"/>
          </a:xfrm>
          <a:prstGeom prst="rect">
            <a:avLst/>
          </a:prstGeom>
          <a:solidFill>
            <a:srgbClr val="4F5157"/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4000" b="1" kern="1200" cap="all" baseline="0">
                <a:solidFill>
                  <a:srgbClr val="4C4F56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itchFamily="34" charset="0"/>
              <a:buNone/>
              <a:defRPr lang="en-US" sz="2200" kern="1200" smtClean="0">
                <a:solidFill>
                  <a:srgbClr val="4C4F56"/>
                </a:solidFill>
                <a:effectLst/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spc="300" dirty="0" smtClean="0">
                <a:solidFill>
                  <a:schemeClr val="bg1"/>
                </a:solidFill>
                <a:latin typeface="Marianne" panose="02000000000000000000" pitchFamily="2" charset="0"/>
              </a:rPr>
              <a:t>AXE 5</a:t>
            </a:r>
            <a:endParaRPr lang="fr-FR" sz="1800" spc="300" dirty="0">
              <a:solidFill>
                <a:schemeClr val="bg1"/>
              </a:solidFill>
              <a:latin typeface="Marianne" panose="02000000000000000000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5B61172-01F2-E34B-980F-BF03866E6FE6}"/>
              </a:ext>
            </a:extLst>
          </p:cNvPr>
          <p:cNvSpPr txBox="1"/>
          <p:nvPr/>
        </p:nvSpPr>
        <p:spPr>
          <a:xfrm>
            <a:off x="537887" y="4220721"/>
            <a:ext cx="66840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cap="all" spc="300" dirty="0" smtClean="0">
                <a:latin typeface="Marianne" panose="02000000000000000000" pitchFamily="2" charset="0"/>
              </a:rPr>
              <a:t>Faire </a:t>
            </a:r>
            <a:r>
              <a:rPr lang="fr-FR" b="1" cap="all" spc="300" dirty="0">
                <a:latin typeface="Marianne" panose="02000000000000000000" pitchFamily="2" charset="0"/>
              </a:rPr>
              <a:t>du </a:t>
            </a:r>
            <a:r>
              <a:rPr lang="fr-FR" b="1" cap="all" spc="300" dirty="0" smtClean="0">
                <a:latin typeface="Marianne" panose="02000000000000000000" pitchFamily="2" charset="0"/>
              </a:rPr>
              <a:t>Service de l’emploi pénitentiaire (SEP)</a:t>
            </a:r>
          </a:p>
          <a:p>
            <a:pPr lvl="0" algn="ctr">
              <a:defRPr/>
            </a:pPr>
            <a:r>
              <a:rPr lang="fr-FR" b="1" cap="all" spc="300" dirty="0" smtClean="0">
                <a:latin typeface="Marianne" panose="02000000000000000000" pitchFamily="2" charset="0"/>
              </a:rPr>
              <a:t> </a:t>
            </a:r>
            <a:r>
              <a:rPr lang="fr-FR" b="1" cap="all" spc="300" dirty="0">
                <a:latin typeface="Marianne" panose="02000000000000000000" pitchFamily="2" charset="0"/>
              </a:rPr>
              <a:t>une référence </a:t>
            </a:r>
            <a:r>
              <a:rPr lang="fr-FR" b="1" cap="all" spc="300" dirty="0" smtClean="0">
                <a:latin typeface="Marianne" panose="02000000000000000000" pitchFamily="2" charset="0"/>
              </a:rPr>
              <a:t>en </a:t>
            </a:r>
            <a:r>
              <a:rPr lang="fr-FR" b="1" cap="all" spc="300" dirty="0">
                <a:latin typeface="Marianne" panose="02000000000000000000" pitchFamily="2" charset="0"/>
              </a:rPr>
              <a:t>matière d’intervention socio-économique </a:t>
            </a:r>
            <a:endParaRPr lang="fr-FR" b="1" cap="all" spc="300" dirty="0" smtClean="0">
              <a:latin typeface="Marianne" panose="02000000000000000000" pitchFamily="2" charset="0"/>
            </a:endParaRPr>
          </a:p>
          <a:p>
            <a:pPr lvl="0" algn="ctr">
              <a:defRPr/>
            </a:pPr>
            <a:r>
              <a:rPr lang="fr-FR" b="1" cap="all" spc="300" dirty="0" smtClean="0">
                <a:latin typeface="Marianne" panose="02000000000000000000" pitchFamily="2" charset="0"/>
              </a:rPr>
              <a:t>de </a:t>
            </a:r>
            <a:r>
              <a:rPr lang="fr-FR" b="1" cap="all" spc="300" dirty="0">
                <a:latin typeface="Marianne" panose="02000000000000000000" pitchFamily="2" charset="0"/>
              </a:rPr>
              <a:t>l’Etat</a:t>
            </a:r>
          </a:p>
        </p:txBody>
      </p:sp>
    </p:spTree>
    <p:extLst>
      <p:ext uri="{BB962C8B-B14F-4D97-AF65-F5344CB8AC3E}">
        <p14:creationId xmlns:p14="http://schemas.microsoft.com/office/powerpoint/2010/main" val="79599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31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607916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4F5157"/>
              </a:gs>
              <a:gs pos="62000">
                <a:srgbClr val="4F5157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8383246" y="1400602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42" name="Rectangle avec coins rognés en diagonale 41"/>
          <p:cNvSpPr/>
          <p:nvPr/>
        </p:nvSpPr>
        <p:spPr>
          <a:xfrm>
            <a:off x="273688" y="2780832"/>
            <a:ext cx="4355601" cy="669127"/>
          </a:xfrm>
          <a:prstGeom prst="snip2DiagRect">
            <a:avLst/>
          </a:prstGeom>
          <a:solidFill>
            <a:srgbClr val="4F5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73687" y="3560852"/>
            <a:ext cx="4356401" cy="829176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Élaborer un cadre de gestion des contractuels du SEP (recrutement, évolution)</a:t>
            </a:r>
          </a:p>
        </p:txBody>
      </p:sp>
      <p:sp>
        <p:nvSpPr>
          <p:cNvPr id="44" name="Rectangle à coins arrondis 43"/>
          <p:cNvSpPr/>
          <p:nvPr/>
        </p:nvSpPr>
        <p:spPr>
          <a:xfrm>
            <a:off x="4866197" y="2784215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45" name="Rectangle à coins arrondis 44"/>
          <p:cNvSpPr/>
          <p:nvPr/>
        </p:nvSpPr>
        <p:spPr>
          <a:xfrm>
            <a:off x="6097681" y="2780832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6" name="Rectangle à coins arrondis 45"/>
          <p:cNvSpPr/>
          <p:nvPr/>
        </p:nvSpPr>
        <p:spPr>
          <a:xfrm>
            <a:off x="7689599" y="2780832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866197" y="3540429"/>
            <a:ext cx="1175299" cy="860175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Direction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097680" y="3560852"/>
            <a:ext cx="1496785" cy="82404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CBCM et CBR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689600" y="3553720"/>
            <a:ext cx="1742542" cy="83486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Décembre 2020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73687" y="4515623"/>
            <a:ext cx="4355602" cy="85291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Arrêter un plan d’investissement pluriannuel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866197" y="4501116"/>
            <a:ext cx="1175297" cy="900898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Direction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097679" y="4497734"/>
            <a:ext cx="1496785" cy="924523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CBR,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Haut-Commissariat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inclusion, DGEFP, CCI, Membres du COS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689599" y="4494351"/>
            <a:ext cx="1742542" cy="918742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T1 2022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58" name="Rectangle à coins arrondis 57"/>
          <p:cNvSpPr/>
          <p:nvPr/>
        </p:nvSpPr>
        <p:spPr>
          <a:xfrm>
            <a:off x="9560697" y="2794802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560697" y="3560852"/>
            <a:ext cx="2454094" cy="83486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1000" dirty="0">
                <a:solidFill>
                  <a:srgbClr val="4F5157"/>
                </a:solidFill>
                <a:latin typeface="Marianne" panose="02000000000000000000" pitchFamily="50" charset="0"/>
              </a:rPr>
              <a:t>Travaux </a:t>
            </a:r>
            <a:r>
              <a:rPr lang="fr-FR" sz="10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engagés</a:t>
            </a:r>
            <a:r>
              <a:rPr lang="fr-FR" sz="1000" dirty="0">
                <a:solidFill>
                  <a:srgbClr val="4F5157"/>
                </a:solidFill>
                <a:latin typeface="Marianne" panose="02000000000000000000" pitchFamily="50" charset="0"/>
              </a:rPr>
              <a:t> </a:t>
            </a:r>
            <a:r>
              <a:rPr lang="fr-FR" sz="10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mais non encore présentés au CB</a:t>
            </a:r>
            <a:endParaRPr lang="fr-FR" sz="10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9560697" y="4515623"/>
            <a:ext cx="2454094" cy="88602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10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PPI de 3 ans déjà bâti et qui sera finalisé à la fin des DG 2022 du SEP (T1 2022)</a:t>
            </a:r>
            <a:endParaRPr lang="fr-FR" sz="10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252354" y="4622558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252354" y="3572820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375463" y="107871"/>
            <a:ext cx="117628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>
                <a:latin typeface="Marianne" panose="02000000000000000000" pitchFamily="2" charset="0"/>
              </a:rPr>
              <a:t>Objectif 22 : Déployer toutes les marges de </a:t>
            </a:r>
            <a:r>
              <a:rPr lang="fr-FR" sz="2800" b="1" spc="300" dirty="0" smtClean="0">
                <a:latin typeface="Marianne" panose="02000000000000000000" pitchFamily="2" charset="0"/>
              </a:rPr>
              <a:t>manœuvres </a:t>
            </a:r>
            <a:r>
              <a:rPr lang="fr-FR" sz="2800" b="1" spc="300" dirty="0">
                <a:latin typeface="Marianne" panose="02000000000000000000" pitchFamily="2" charset="0"/>
              </a:rPr>
              <a:t>permises par la double identité du service </a:t>
            </a:r>
          </a:p>
        </p:txBody>
      </p:sp>
    </p:spTree>
    <p:extLst>
      <p:ext uri="{BB962C8B-B14F-4D97-AF65-F5344CB8AC3E}">
        <p14:creationId xmlns:p14="http://schemas.microsoft.com/office/powerpoint/2010/main" val="248290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252354" y="94569"/>
            <a:ext cx="117628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>
                <a:latin typeface="Marianne" panose="02000000000000000000" pitchFamily="2" charset="0"/>
              </a:rPr>
              <a:t>Objectif 23 : Développer l’activité du service et le nombre </a:t>
            </a:r>
            <a:r>
              <a:rPr lang="fr-FR" sz="2800" b="1" spc="300" dirty="0" smtClean="0">
                <a:latin typeface="Marianne" panose="02000000000000000000" pitchFamily="2" charset="0"/>
              </a:rPr>
              <a:t>de </a:t>
            </a:r>
            <a:r>
              <a:rPr lang="fr-FR" sz="2800" b="1" spc="300" dirty="0">
                <a:latin typeface="Marianne" panose="02000000000000000000" pitchFamily="2" charset="0"/>
              </a:rPr>
              <a:t>détenus employés. </a:t>
            </a:r>
          </a:p>
          <a:p>
            <a:endParaRPr lang="fr-FR" sz="2800" b="1" spc="300" dirty="0">
              <a:latin typeface="Marianne" panose="02000000000000000000" pitchFamily="2" charset="0"/>
            </a:endParaRPr>
          </a:p>
          <a:p>
            <a:endParaRPr lang="fr-FR" sz="2800" b="1" spc="300" dirty="0">
              <a:latin typeface="Marianne" panose="02000000000000000000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607916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4F5157"/>
              </a:gs>
              <a:gs pos="62000">
                <a:srgbClr val="4F5157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6970019" y="1367562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30" name="Rectangle avec coins rognés en diagonale 29"/>
          <p:cNvSpPr/>
          <p:nvPr/>
        </p:nvSpPr>
        <p:spPr>
          <a:xfrm>
            <a:off x="273688" y="2591026"/>
            <a:ext cx="4355601" cy="669127"/>
          </a:xfrm>
          <a:prstGeom prst="snip2DiagRect">
            <a:avLst/>
          </a:prstGeom>
          <a:solidFill>
            <a:srgbClr val="4F5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73687" y="3339143"/>
            <a:ext cx="4356401" cy="738637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Définir une politique de conventionnement avec des administrations publiques « clientes »</a:t>
            </a:r>
          </a:p>
        </p:txBody>
      </p:sp>
      <p:sp>
        <p:nvSpPr>
          <p:cNvPr id="32" name="Rectangle à coins arrondis 31"/>
          <p:cNvSpPr/>
          <p:nvPr/>
        </p:nvSpPr>
        <p:spPr>
          <a:xfrm>
            <a:off x="4866197" y="2605040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33" name="Rectangle à coins arrondis 32"/>
          <p:cNvSpPr/>
          <p:nvPr/>
        </p:nvSpPr>
        <p:spPr>
          <a:xfrm>
            <a:off x="6097681" y="2612289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4" name="Rectangle à coins arrondis 33"/>
          <p:cNvSpPr/>
          <p:nvPr/>
        </p:nvSpPr>
        <p:spPr>
          <a:xfrm>
            <a:off x="7689599" y="2612292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866197" y="3339987"/>
            <a:ext cx="1175299" cy="766251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Direction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097680" y="3360410"/>
            <a:ext cx="1496785" cy="734064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Direction des achats de l’Etat (DAE)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689600" y="3353278"/>
            <a:ext cx="1742542" cy="74370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Eté 2020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73687" y="4165056"/>
            <a:ext cx="4355602" cy="755250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Ré-internaliser </a:t>
            </a: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la plateforme logistique pour développer l’emploi d’opérateurs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866197" y="4150549"/>
            <a:ext cx="1175297" cy="806775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Direction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097679" y="4147167"/>
            <a:ext cx="1496785" cy="818659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DAP,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DISP, </a:t>
            </a:r>
            <a:endParaRPr lang="fr-FR" sz="1050" b="1" dirty="0" smtClean="0">
              <a:solidFill>
                <a:srgbClr val="4F5157"/>
              </a:solidFill>
              <a:latin typeface="Marianne" panose="02000000000000000000" pitchFamily="50" charset="0"/>
            </a:endParaRPr>
          </a:p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Cabinet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expertise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689599" y="4143784"/>
            <a:ext cx="1742542" cy="813540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T4 2022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272718" y="5026019"/>
            <a:ext cx="4356401" cy="745597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Développer un parcours d’innovation et d’accompagnement d’entrepreneurs publics au service de la réinsertion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865228" y="5007532"/>
            <a:ext cx="1175299" cy="767468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Direction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096711" y="5018520"/>
            <a:ext cx="1496785" cy="753098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Membres du COS,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Haut-commissariat à l’inclusion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688631" y="5013986"/>
            <a:ext cx="1742542" cy="757631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Fin 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72718" y="5832378"/>
            <a:ext cx="4355602" cy="951193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Mettre en place une organisation commerciale renouvelée intégrant les orientations de l’agence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865228" y="5831532"/>
            <a:ext cx="1175297" cy="952040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Direction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096710" y="5824312"/>
            <a:ext cx="1496785" cy="959260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688630" y="5821868"/>
            <a:ext cx="1742542" cy="961704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 2022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3" name="Rectangle à coins arrondis 72"/>
          <p:cNvSpPr/>
          <p:nvPr/>
        </p:nvSpPr>
        <p:spPr>
          <a:xfrm>
            <a:off x="9560697" y="2594360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74" name="Rectangle 73"/>
          <p:cNvSpPr/>
          <p:nvPr/>
        </p:nvSpPr>
        <p:spPr>
          <a:xfrm>
            <a:off x="9560697" y="3360410"/>
            <a:ext cx="2454094" cy="74370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1000" dirty="0">
                <a:solidFill>
                  <a:srgbClr val="4F5157"/>
                </a:solidFill>
                <a:latin typeface="Marianne" panose="02000000000000000000" pitchFamily="50" charset="0"/>
              </a:rPr>
              <a:t>Convention ATIGIP-DAE segment mobilier d’hébergement  et restauration signée</a:t>
            </a:r>
          </a:p>
          <a:p>
            <a:pPr defTabSz="893763"/>
            <a:r>
              <a:rPr lang="fr-FR" sz="1000" dirty="0">
                <a:solidFill>
                  <a:srgbClr val="4F5157"/>
                </a:solidFill>
                <a:latin typeface="Marianne" panose="02000000000000000000" pitchFamily="50" charset="0"/>
              </a:rPr>
              <a:t>Convention mobilier de bureau en cours d’élaboration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560697" y="4139550"/>
            <a:ext cx="2454094" cy="807205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10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Pré-étude achevée (T4 2021)   </a:t>
            </a:r>
          </a:p>
          <a:p>
            <a:pPr defTabSz="893763"/>
            <a:endParaRPr lang="fr-FR" sz="1000" dirty="0" smtClean="0">
              <a:solidFill>
                <a:srgbClr val="4F5157"/>
              </a:solidFill>
              <a:latin typeface="Marianne" panose="02000000000000000000" pitchFamily="50" charset="0"/>
            </a:endParaRPr>
          </a:p>
          <a:p>
            <a:pPr defTabSz="893763"/>
            <a:r>
              <a:rPr lang="fr-FR" sz="10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Lancement de la phas</a:t>
            </a:r>
            <a:r>
              <a:rPr lang="fr-FR" sz="1000" dirty="0">
                <a:solidFill>
                  <a:srgbClr val="4F5157"/>
                </a:solidFill>
                <a:latin typeface="Marianne" panose="02000000000000000000" pitchFamily="50" charset="0"/>
              </a:rPr>
              <a:t>e</a:t>
            </a:r>
            <a:r>
              <a:rPr lang="fr-FR" sz="10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 travaux en sept 2022 à St Maur</a:t>
            </a:r>
            <a:endParaRPr lang="fr-FR" sz="10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9560697" y="5013986"/>
            <a:ext cx="2454094" cy="761013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1000" dirty="0" err="1">
                <a:solidFill>
                  <a:srgbClr val="4F5157"/>
                </a:solidFill>
                <a:latin typeface="Marianne" panose="02000000000000000000" pitchFamily="50" charset="0"/>
              </a:rPr>
              <a:t>L</a:t>
            </a:r>
            <a:r>
              <a:rPr lang="fr-FR" sz="1000" dirty="0" err="1" smtClean="0">
                <a:solidFill>
                  <a:srgbClr val="4F5157"/>
                </a:solidFill>
                <a:latin typeface="Marianne" panose="02000000000000000000" pitchFamily="50" charset="0"/>
              </a:rPr>
              <a:t>ab</a:t>
            </a:r>
            <a:r>
              <a:rPr lang="fr-FR" sz="10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’ 2D </a:t>
            </a:r>
            <a:r>
              <a:rPr lang="fr-FR" sz="1000" dirty="0">
                <a:solidFill>
                  <a:srgbClr val="4F5157"/>
                </a:solidFill>
                <a:latin typeface="Marianne" panose="02000000000000000000" pitchFamily="50" charset="0"/>
              </a:rPr>
              <a:t>qui </a:t>
            </a:r>
            <a:r>
              <a:rPr lang="fr-FR" sz="10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a débuté </a:t>
            </a:r>
            <a:r>
              <a:rPr lang="fr-FR" sz="1000" dirty="0">
                <a:solidFill>
                  <a:srgbClr val="4F5157"/>
                </a:solidFill>
                <a:latin typeface="Marianne" panose="02000000000000000000" pitchFamily="50" charset="0"/>
              </a:rPr>
              <a:t>en septembre </a:t>
            </a:r>
            <a:r>
              <a:rPr lang="fr-FR" sz="10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2021 et 1</a:t>
            </a:r>
            <a:r>
              <a:rPr lang="fr-FR" sz="1000" baseline="300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er</a:t>
            </a:r>
            <a:r>
              <a:rPr lang="fr-FR" sz="10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 prix 2D attribué à 4 </a:t>
            </a:r>
            <a:r>
              <a:rPr lang="fr-FR" sz="1000" dirty="0" err="1" smtClean="0">
                <a:solidFill>
                  <a:srgbClr val="4F5157"/>
                </a:solidFill>
                <a:latin typeface="Marianne" panose="02000000000000000000" pitchFamily="50" charset="0"/>
              </a:rPr>
              <a:t>intrapreneurs</a:t>
            </a:r>
            <a:r>
              <a:rPr lang="fr-FR" sz="10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 + Partenariat avec ACT’ICE</a:t>
            </a:r>
            <a:endParaRPr lang="fr-FR" sz="10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9560697" y="5842229"/>
            <a:ext cx="2454094" cy="941343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10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Rationalisation et uniformatisation des gammes « produits » pour les rendre plus compétitifs, pour répondre aux besoins clients et pour accroître nos capacités de production </a:t>
            </a:r>
            <a:endParaRPr lang="fr-FR" sz="10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8" name="ZoneTexte 77"/>
          <p:cNvSpPr txBox="1"/>
          <p:nvPr/>
        </p:nvSpPr>
        <p:spPr>
          <a:xfrm>
            <a:off x="252353" y="4150183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79" name="ZoneTexte 78"/>
          <p:cNvSpPr txBox="1"/>
          <p:nvPr/>
        </p:nvSpPr>
        <p:spPr>
          <a:xfrm>
            <a:off x="252354" y="492153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80" name="ZoneTexte 79"/>
          <p:cNvSpPr txBox="1"/>
          <p:nvPr/>
        </p:nvSpPr>
        <p:spPr>
          <a:xfrm>
            <a:off x="258248" y="5987660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81" name="ZoneTexte 80"/>
          <p:cNvSpPr txBox="1"/>
          <p:nvPr/>
        </p:nvSpPr>
        <p:spPr>
          <a:xfrm>
            <a:off x="267919" y="3330714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14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ZoneTexte 41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471436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4F5157"/>
              </a:gs>
              <a:gs pos="62000">
                <a:srgbClr val="4F5157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252354" y="94569"/>
            <a:ext cx="117628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>
                <a:latin typeface="Marianne" panose="02000000000000000000" pitchFamily="2" charset="0"/>
              </a:rPr>
              <a:t>Objectif 24 : Valoriser le rôle et l’expertise des ateliers du </a:t>
            </a:r>
            <a:r>
              <a:rPr lang="fr-FR" sz="2800" b="1" spc="300" dirty="0" smtClean="0">
                <a:latin typeface="Marianne" panose="02000000000000000000" pitchFamily="2" charset="0"/>
              </a:rPr>
              <a:t>SEP au </a:t>
            </a:r>
            <a:r>
              <a:rPr lang="fr-FR" sz="2800" b="1" spc="300" dirty="0">
                <a:latin typeface="Marianne" panose="02000000000000000000" pitchFamily="2" charset="0"/>
              </a:rPr>
              <a:t>sein de leurs établissements d’implantation 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7896424" y="1219966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36" name="Rectangle avec coins rognés en diagonale 35"/>
          <p:cNvSpPr/>
          <p:nvPr/>
        </p:nvSpPr>
        <p:spPr>
          <a:xfrm>
            <a:off x="273688" y="2367642"/>
            <a:ext cx="4355601" cy="669127"/>
          </a:xfrm>
          <a:prstGeom prst="snip2DiagRect">
            <a:avLst/>
          </a:prstGeom>
          <a:solidFill>
            <a:srgbClr val="4F5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73687" y="3127240"/>
            <a:ext cx="4356401" cy="566676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Établir une charte type de relations SEP/EP</a:t>
            </a:r>
          </a:p>
        </p:txBody>
      </p:sp>
      <p:sp>
        <p:nvSpPr>
          <p:cNvPr id="65" name="Rectangle à coins arrondis 64"/>
          <p:cNvSpPr/>
          <p:nvPr/>
        </p:nvSpPr>
        <p:spPr>
          <a:xfrm>
            <a:off x="4866197" y="2371025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67" name="Rectangle à coins arrondis 66"/>
          <p:cNvSpPr/>
          <p:nvPr/>
        </p:nvSpPr>
        <p:spPr>
          <a:xfrm>
            <a:off x="6097681" y="2367642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8" name="Rectangle à coins arrondis 67"/>
          <p:cNvSpPr/>
          <p:nvPr/>
        </p:nvSpPr>
        <p:spPr>
          <a:xfrm>
            <a:off x="7689599" y="2367642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866197" y="3127240"/>
            <a:ext cx="1175299" cy="566676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SEP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097680" y="3127240"/>
            <a:ext cx="1496785" cy="563294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DAP, DISP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689600" y="3127240"/>
            <a:ext cx="1742542" cy="563294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S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2 2022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273687" y="3739038"/>
            <a:ext cx="4355602" cy="711997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Implanter un atelier </a:t>
            </a:r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SEP dans </a:t>
            </a: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chaque établissement InSERRE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866197" y="3705617"/>
            <a:ext cx="1175297" cy="774091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Chef de projet InSERRE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6097679" y="3707933"/>
            <a:ext cx="1496785" cy="771775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SEP, comité de pilotage local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7689599" y="3705617"/>
            <a:ext cx="1742542" cy="766949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Fin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2022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272718" y="4525056"/>
            <a:ext cx="4356401" cy="641741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Organiser des rencontres avec les acteurs de l’insertion en milieu fermé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4865228" y="4511747"/>
            <a:ext cx="1175299" cy="660564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SEP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096711" y="4507827"/>
            <a:ext cx="1496785" cy="660143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DISP, EP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7688631" y="4515873"/>
            <a:ext cx="1742542" cy="65209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À compter du T4 2020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72718" y="5240818"/>
            <a:ext cx="4355602" cy="839798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Favoriser la relation de partenariat avec les établissements via la nouvelle formule des dialogues de gestion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865228" y="5240818"/>
            <a:ext cx="1175297" cy="843182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SEP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6096710" y="5240819"/>
            <a:ext cx="1496785" cy="839798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688630" y="5238196"/>
            <a:ext cx="1742542" cy="850642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À compter du T4 2020</a:t>
            </a:r>
          </a:p>
        </p:txBody>
      </p:sp>
      <p:sp>
        <p:nvSpPr>
          <p:cNvPr id="84" name="Rectangle à coins arrondis 83"/>
          <p:cNvSpPr/>
          <p:nvPr/>
        </p:nvSpPr>
        <p:spPr>
          <a:xfrm>
            <a:off x="9560697" y="2381612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85" name="Rectangle 84"/>
          <p:cNvSpPr/>
          <p:nvPr/>
        </p:nvSpPr>
        <p:spPr>
          <a:xfrm>
            <a:off x="9560697" y="3127240"/>
            <a:ext cx="2454094" cy="57042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Réalisation en cours des nouveaux contrats d’implantation en EP (en lien avec la réforme)  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9560697" y="3732928"/>
            <a:ext cx="2454094" cy="73963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Intégré au programme fonctionnel des établissements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560697" y="4507828"/>
            <a:ext cx="2454094" cy="664984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Organisation des réunions de secteur en EP incluant les partenaires DISP et établissements</a:t>
            </a:r>
          </a:p>
          <a:p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Participation aux présentations de plans d’actions des DISP</a:t>
            </a:r>
          </a:p>
        </p:txBody>
      </p:sp>
      <p:sp>
        <p:nvSpPr>
          <p:cNvPr id="88" name="Rectangle 87"/>
          <p:cNvSpPr/>
          <p:nvPr/>
        </p:nvSpPr>
        <p:spPr>
          <a:xfrm>
            <a:off x="9560697" y="5240819"/>
            <a:ext cx="2454094" cy="83979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Nouvelle formule mise en œuvre depuis fin 2020 </a:t>
            </a:r>
          </a:p>
        </p:txBody>
      </p:sp>
      <p:sp>
        <p:nvSpPr>
          <p:cNvPr id="89" name="ZoneTexte 88"/>
          <p:cNvSpPr txBox="1"/>
          <p:nvPr/>
        </p:nvSpPr>
        <p:spPr>
          <a:xfrm>
            <a:off x="264195" y="3693916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91" name="ZoneTexte 90"/>
          <p:cNvSpPr txBox="1"/>
          <p:nvPr/>
        </p:nvSpPr>
        <p:spPr>
          <a:xfrm>
            <a:off x="251198" y="5178565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92" name="ZoneTexte 91"/>
          <p:cNvSpPr txBox="1"/>
          <p:nvPr/>
        </p:nvSpPr>
        <p:spPr>
          <a:xfrm>
            <a:off x="264195" y="3114509"/>
            <a:ext cx="204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274486" y="6109135"/>
            <a:ext cx="4355602" cy="714952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4F5157"/>
                </a:solidFill>
                <a:latin typeface="Marianne" panose="02000000000000000000" pitchFamily="50" charset="0"/>
              </a:rPr>
              <a:t>Développer un pôle qualité, hygiène, sécurité environnement (QHSE) compétent sur l’ensemble des ateliers pénitentiaires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859334" y="6109136"/>
            <a:ext cx="1175297" cy="714952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Direction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090816" y="6114598"/>
            <a:ext cx="1496785" cy="705254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7682736" y="6114598"/>
            <a:ext cx="1742542" cy="708473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T2 2022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561133" y="6109136"/>
            <a:ext cx="2454094" cy="714952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Création d’un pôle QHSE « DT – technicien Zone Nord et </a:t>
            </a: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Sud » </a:t>
            </a:r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afin de rayonner sur le territoire </a:t>
            </a:r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– Attente retour  DAP demande d’augmentation du plafond d’emploi pour compléter le réseau</a:t>
            </a:r>
            <a:endParaRPr lang="fr-FR" sz="8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98" name="ZoneTexte 97"/>
          <p:cNvSpPr txBox="1"/>
          <p:nvPr/>
        </p:nvSpPr>
        <p:spPr>
          <a:xfrm>
            <a:off x="252354" y="6060190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251198" y="4459846"/>
            <a:ext cx="204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77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C66569A-34DF-0B47-AFA7-EB7FE1FE7946}"/>
              </a:ext>
            </a:extLst>
          </p:cNvPr>
          <p:cNvSpPr txBox="1">
            <a:spLocks/>
          </p:cNvSpPr>
          <p:nvPr/>
        </p:nvSpPr>
        <p:spPr bwMode="gray">
          <a:xfrm>
            <a:off x="537887" y="2930641"/>
            <a:ext cx="6684005" cy="996714"/>
          </a:xfrm>
          <a:prstGeom prst="rect">
            <a:avLst/>
          </a:prstGeom>
          <a:solidFill>
            <a:srgbClr val="7BA582"/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4000" b="1" kern="1200" cap="all" baseline="0">
                <a:solidFill>
                  <a:srgbClr val="4C4F56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itchFamily="34" charset="0"/>
              <a:buNone/>
              <a:defRPr lang="en-US" sz="2200" kern="1200" smtClean="0">
                <a:solidFill>
                  <a:srgbClr val="4C4F56"/>
                </a:solidFill>
                <a:effectLst/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spc="300" dirty="0" smtClean="0">
                <a:solidFill>
                  <a:schemeClr val="bg1"/>
                </a:solidFill>
                <a:latin typeface="Marianne" panose="02000000000000000000" pitchFamily="2" charset="0"/>
              </a:rPr>
              <a:t>AXE 6</a:t>
            </a:r>
            <a:endParaRPr lang="fr-FR" sz="1800" spc="300" dirty="0">
              <a:solidFill>
                <a:schemeClr val="bg1"/>
              </a:solidFill>
              <a:latin typeface="Marianne" panose="02000000000000000000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3A37056-AA57-EB49-9B7D-2133E2BAEB9A}"/>
              </a:ext>
            </a:extLst>
          </p:cNvPr>
          <p:cNvSpPr txBox="1"/>
          <p:nvPr/>
        </p:nvSpPr>
        <p:spPr>
          <a:xfrm>
            <a:off x="537887" y="4220721"/>
            <a:ext cx="66840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cap="all" spc="300" dirty="0" smtClean="0">
                <a:latin typeface="Marianne" panose="02000000000000000000" pitchFamily="2" charset="0"/>
              </a:rPr>
              <a:t>Faire </a:t>
            </a:r>
            <a:r>
              <a:rPr lang="fr-FR" b="1" cap="all" spc="300" dirty="0">
                <a:latin typeface="Marianne" panose="02000000000000000000" pitchFamily="2" charset="0"/>
              </a:rPr>
              <a:t>de l’emploi et de l’insertion professionnelle </a:t>
            </a:r>
            <a:endParaRPr lang="fr-FR" b="1" cap="all" spc="300" dirty="0" smtClean="0">
              <a:latin typeface="Marianne" panose="02000000000000000000" pitchFamily="2" charset="0"/>
            </a:endParaRPr>
          </a:p>
          <a:p>
            <a:pPr algn="ctr"/>
            <a:endParaRPr lang="fr-FR" b="1" cap="all" spc="300" dirty="0" smtClean="0">
              <a:latin typeface="Marianne" panose="02000000000000000000" pitchFamily="2" charset="0"/>
            </a:endParaRPr>
          </a:p>
          <a:p>
            <a:pPr algn="ctr"/>
            <a:r>
              <a:rPr lang="fr-FR" b="1" cap="all" spc="300" dirty="0" smtClean="0">
                <a:latin typeface="Marianne" panose="02000000000000000000" pitchFamily="2" charset="0"/>
              </a:rPr>
              <a:t>une </a:t>
            </a:r>
            <a:r>
              <a:rPr lang="fr-FR" b="1" cap="all" spc="300" dirty="0">
                <a:latin typeface="Marianne" panose="02000000000000000000" pitchFamily="2" charset="0"/>
              </a:rPr>
              <a:t>passerelle </a:t>
            </a:r>
            <a:endParaRPr lang="fr-FR" b="1" cap="all" spc="300" dirty="0" smtClean="0">
              <a:latin typeface="Marianne" panose="02000000000000000000" pitchFamily="2" charset="0"/>
            </a:endParaRPr>
          </a:p>
          <a:p>
            <a:pPr algn="ctr"/>
            <a:r>
              <a:rPr lang="fr-FR" b="1" cap="all" spc="300" dirty="0" smtClean="0">
                <a:latin typeface="Marianne" panose="02000000000000000000" pitchFamily="2" charset="0"/>
              </a:rPr>
              <a:t>entre l’exécution </a:t>
            </a:r>
            <a:r>
              <a:rPr lang="fr-FR" b="1" cap="all" spc="300" dirty="0">
                <a:latin typeface="Marianne" panose="02000000000000000000" pitchFamily="2" charset="0"/>
              </a:rPr>
              <a:t>de la peine privative de liberté </a:t>
            </a:r>
            <a:endParaRPr lang="fr-FR" b="1" cap="all" spc="300" dirty="0" smtClean="0">
              <a:latin typeface="Marianne" panose="02000000000000000000" pitchFamily="2" charset="0"/>
            </a:endParaRPr>
          </a:p>
          <a:p>
            <a:pPr algn="ctr"/>
            <a:r>
              <a:rPr lang="fr-FR" b="1" cap="all" spc="300" dirty="0" smtClean="0">
                <a:latin typeface="Marianne" panose="02000000000000000000" pitchFamily="2" charset="0"/>
              </a:rPr>
              <a:t>et </a:t>
            </a:r>
            <a:r>
              <a:rPr lang="fr-FR" b="1" cap="all" spc="300" dirty="0">
                <a:latin typeface="Marianne" panose="02000000000000000000" pitchFamily="2" charset="0"/>
              </a:rPr>
              <a:t>la société</a:t>
            </a:r>
          </a:p>
          <a:p>
            <a:pPr algn="ctr"/>
            <a:r>
              <a:rPr lang="fr-FR" b="1" cap="all" spc="300" dirty="0">
                <a:latin typeface="Marianne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078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504469" y="293460"/>
            <a:ext cx="111830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 smtClean="0">
                <a:latin typeface="Marianne" panose="02000000000000000000" pitchFamily="2" charset="0"/>
              </a:rPr>
              <a:t>Objectif </a:t>
            </a:r>
            <a:r>
              <a:rPr lang="fr-FR" sz="2800" b="1" spc="300" dirty="0">
                <a:latin typeface="Marianne" panose="02000000000000000000" pitchFamily="2" charset="0"/>
              </a:rPr>
              <a:t>25 : Contribuer à l’ancrage territorial </a:t>
            </a:r>
            <a:r>
              <a:rPr lang="fr-FR" sz="2800" b="1" spc="300" dirty="0" smtClean="0">
                <a:latin typeface="Marianne" panose="02000000000000000000" pitchFamily="2" charset="0"/>
              </a:rPr>
              <a:t>des établissements </a:t>
            </a:r>
            <a:r>
              <a:rPr lang="fr-FR" sz="2800" b="1" spc="300" dirty="0">
                <a:latin typeface="Marianne" panose="02000000000000000000" pitchFamily="2" charset="0"/>
              </a:rPr>
              <a:t>pénitentiaires  </a:t>
            </a:r>
          </a:p>
          <a:p>
            <a:endParaRPr lang="fr-FR" sz="2800" b="1" spc="300" dirty="0">
              <a:latin typeface="Marianne" panose="02000000000000000000" pitchFamily="2" charset="0"/>
            </a:endParaRPr>
          </a:p>
          <a:p>
            <a:endParaRPr lang="fr-FR" sz="2800" b="1" spc="300" dirty="0">
              <a:latin typeface="Marianne" panose="02000000000000000000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714238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7BA583"/>
              </a:gs>
              <a:gs pos="61000">
                <a:srgbClr val="7BA583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1719357" y="1547913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10" name="Rectangle avec coins rognés en diagonale 9"/>
          <p:cNvSpPr/>
          <p:nvPr/>
        </p:nvSpPr>
        <p:spPr>
          <a:xfrm>
            <a:off x="273688" y="2780832"/>
            <a:ext cx="4355601" cy="669127"/>
          </a:xfrm>
          <a:prstGeom prst="snip2Diag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3687" y="3560852"/>
            <a:ext cx="4356401" cy="829176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Arrêter une politique de conventionnement entre chaque EP et la CCI de son ressort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4866197" y="2784215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6097681" y="2780832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7689599" y="2780832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66197" y="3540429"/>
            <a:ext cx="1175299" cy="860175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97680" y="3560852"/>
            <a:ext cx="1496785" cy="82404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CCI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689600" y="3553720"/>
            <a:ext cx="1742542" cy="83486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Eté 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73687" y="4515623"/>
            <a:ext cx="4355602" cy="85291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Exploiter les résultats des comités locaux de pilotage InSERRE pour modéliser une méthode d’ancrage territorial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66197" y="4501116"/>
            <a:ext cx="1175297" cy="900898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Chef de projet InSERRE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97679" y="4497734"/>
            <a:ext cx="1496785" cy="924523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Comités de pilotage,</a:t>
            </a:r>
          </a:p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Membres du COS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89599" y="4494351"/>
            <a:ext cx="1742542" cy="918742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2022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72718" y="5532773"/>
            <a:ext cx="4356401" cy="1076720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Inscrire dans les COP un objectif d’ancrage économique des EP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865228" y="5510861"/>
            <a:ext cx="1175299" cy="1108303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Direction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96711" y="5524099"/>
            <a:ext cx="1496785" cy="108755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DAP (SD/PS)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688631" y="5518857"/>
            <a:ext cx="1742542" cy="109409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COP 2021</a:t>
            </a:r>
          </a:p>
        </p:txBody>
      </p:sp>
      <p:sp>
        <p:nvSpPr>
          <p:cNvPr id="30" name="Rectangle à coins arrondis 29"/>
          <p:cNvSpPr/>
          <p:nvPr/>
        </p:nvSpPr>
        <p:spPr>
          <a:xfrm>
            <a:off x="9560697" y="2794802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560697" y="3560852"/>
            <a:ext cx="2454094" cy="83486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Non réalisé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560697" y="4515623"/>
            <a:ext cx="2454094" cy="88602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En attente lancement des 1ers COPIL InSERRE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560697" y="5504922"/>
            <a:ext cx="2454094" cy="111571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En discussion avec la DAP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259069" y="569903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252354" y="3651999"/>
            <a:ext cx="246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X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252353" y="4538132"/>
            <a:ext cx="246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X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61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504469" y="293460"/>
            <a:ext cx="1118305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>
                <a:latin typeface="Marianne" panose="02000000000000000000" pitchFamily="2" charset="0"/>
              </a:rPr>
              <a:t>Objectif 26 : Mettre en place un parcours professionnel en établissement marqué par une progressivité dans les responsabilités confiées et dans les relations avec l’extérieur </a:t>
            </a:r>
          </a:p>
          <a:p>
            <a:endParaRPr lang="fr-FR" sz="2800" b="1" spc="300" dirty="0">
              <a:latin typeface="Marianne" panose="02000000000000000000" pitchFamily="2" charset="0"/>
            </a:endParaRPr>
          </a:p>
          <a:p>
            <a:endParaRPr lang="fr-FR" sz="2800" b="1" spc="300" dirty="0">
              <a:latin typeface="Marianne" panose="02000000000000000000" pitchFamily="2" charset="0"/>
            </a:endParaRPr>
          </a:p>
          <a:p>
            <a:endParaRPr lang="fr-FR" sz="2800" b="1" spc="300" dirty="0">
              <a:latin typeface="Marianne" panose="02000000000000000000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2437571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7BA583"/>
              </a:gs>
              <a:gs pos="61000">
                <a:srgbClr val="7BA583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5701430" y="2197174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10" name="Rectangle avec coins rognés en diagonale 9"/>
          <p:cNvSpPr/>
          <p:nvPr/>
        </p:nvSpPr>
        <p:spPr>
          <a:xfrm>
            <a:off x="273688" y="3818064"/>
            <a:ext cx="4355601" cy="669127"/>
          </a:xfrm>
          <a:prstGeom prst="snip2Diag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3687" y="4598084"/>
            <a:ext cx="4356401" cy="829176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Modéliser et mettre en œuvre des forums métiers en détention 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4866197" y="3821447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6097681" y="3818064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7689599" y="3818064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66197" y="4577661"/>
            <a:ext cx="1175299" cy="860175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97680" y="4598084"/>
            <a:ext cx="1496785" cy="82404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Référents travail et form.pro, Chambres des métiers, SPIP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89600" y="4590952"/>
            <a:ext cx="1742542" cy="83486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Début 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73687" y="5552855"/>
            <a:ext cx="4355602" cy="85291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Développer au moins 10 parcours « structure adaptée-SEP-concessionnaire »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66197" y="5538348"/>
            <a:ext cx="1175297" cy="900898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7679" y="5534966"/>
            <a:ext cx="1496785" cy="924523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Référents travail et </a:t>
            </a:r>
            <a:r>
              <a:rPr lang="fr-FR" sz="1050" b="1" dirty="0" err="1">
                <a:solidFill>
                  <a:srgbClr val="4F5157"/>
                </a:solidFill>
                <a:latin typeface="Marianne" panose="02000000000000000000" pitchFamily="50" charset="0"/>
              </a:rPr>
              <a:t>form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. Pro, SPIP, concessionnaires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89599" y="5531583"/>
            <a:ext cx="1742542" cy="918742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D’ici l’été 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0" name="Rectangle à coins arrondis 29"/>
          <p:cNvSpPr/>
          <p:nvPr/>
        </p:nvSpPr>
        <p:spPr>
          <a:xfrm>
            <a:off x="9560697" y="3832034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560697" y="4598084"/>
            <a:ext cx="2454094" cy="83486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Enquête sur les forums construite et les résultats analysées. La </a:t>
            </a:r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modélisation </a:t>
            </a:r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sera intégrée à la prochaine version du guide R2IP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560697" y="5552855"/>
            <a:ext cx="2454094" cy="88602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Les plans d’actions des R2IP ont intégré cet objectif. Les premières EA implantées tiennent compte de cet objectif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52353" y="5631037"/>
            <a:ext cx="2462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</a:p>
          <a:p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252354" y="4607094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83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504469" y="293460"/>
            <a:ext cx="111830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>
                <a:latin typeface="Marianne" panose="02000000000000000000" pitchFamily="2" charset="0"/>
              </a:rPr>
              <a:t>Objectif 27 : Créer les conditions d’un travail </a:t>
            </a:r>
            <a:r>
              <a:rPr lang="fr-FR" sz="2800" b="1" spc="300" dirty="0" smtClean="0">
                <a:latin typeface="Marianne" panose="02000000000000000000" pitchFamily="2" charset="0"/>
              </a:rPr>
              <a:t>pénitentiaire davantage </a:t>
            </a:r>
            <a:r>
              <a:rPr lang="fr-FR" sz="2800" b="1" spc="300" dirty="0">
                <a:latin typeface="Marianne" panose="02000000000000000000" pitchFamily="2" charset="0"/>
              </a:rPr>
              <a:t>en lien avec l’économie à l’extérieur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714238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7BA583"/>
              </a:gs>
              <a:gs pos="61000">
                <a:srgbClr val="7BA583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8016977" y="1478594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10" name="Rectangle avec coins rognés en diagonale 9"/>
          <p:cNvSpPr/>
          <p:nvPr/>
        </p:nvSpPr>
        <p:spPr>
          <a:xfrm>
            <a:off x="273688" y="2780832"/>
            <a:ext cx="4355601" cy="669127"/>
          </a:xfrm>
          <a:prstGeom prst="snip2Diag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3687" y="3560852"/>
            <a:ext cx="4356401" cy="829176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Réaliser une étude pratique sur le travail « hors les murs »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4866197" y="2784215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6097681" y="2780832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7689599" y="2780832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66197" y="3540429"/>
            <a:ext cx="1175299" cy="860175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97680" y="3560852"/>
            <a:ext cx="1496785" cy="82404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689600" y="3553720"/>
            <a:ext cx="1742542" cy="83486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T2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2021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3687" y="4515623"/>
            <a:ext cx="4355602" cy="85291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Conventionner avec quelques organismes publics (ONAC, VNF, etc.) pour du travail hors les murs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66197" y="4501116"/>
            <a:ext cx="1175297" cy="900898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Direction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97679" y="4497734"/>
            <a:ext cx="1496785" cy="924523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89599" y="4494351"/>
            <a:ext cx="1742542" cy="918742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T3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2021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72718" y="5532773"/>
            <a:ext cx="4356401" cy="1076720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Conduire au moins une expérimentation par DI de travail hors les murs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865228" y="5510861"/>
            <a:ext cx="1175299" cy="1108303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SPAE</a:t>
            </a:r>
            <a:endParaRPr lang="fr-FR" sz="1050" b="1" dirty="0" smtClean="0">
              <a:latin typeface="Marianne" panose="02000000000000000000" pitchFamily="50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096711" y="5524099"/>
            <a:ext cx="1496785" cy="108755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688631" y="5518857"/>
            <a:ext cx="1742542" cy="109409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T4 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0" name="Rectangle à coins arrondis 29"/>
          <p:cNvSpPr/>
          <p:nvPr/>
        </p:nvSpPr>
        <p:spPr>
          <a:xfrm>
            <a:off x="9560697" y="2794802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560697" y="3560852"/>
            <a:ext cx="2454094" cy="83486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>
                <a:solidFill>
                  <a:srgbClr val="4F5157"/>
                </a:solidFill>
                <a:latin typeface="Marianne" panose="02000000000000000000" pitchFamily="50" charset="0"/>
              </a:rPr>
              <a:t>Les décrets d’application de la loi confiance ont renouvelé le cadre réglementaire du travail extérieur pour faciliter le travail sur le domaine et le PE sous surveillance.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560697" y="4515623"/>
            <a:ext cx="2454094" cy="88602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A initier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560697" y="5504922"/>
            <a:ext cx="2454094" cy="111571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9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Les décrets d’application de la loi confiance ont permis aux premières personnes détenues de travailler sur le domaine et aux abords du domaine sur autorisation du chef d’établissement</a:t>
            </a:r>
            <a:endParaRPr lang="fr-FR" sz="9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259069" y="3575290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273688" y="4636286"/>
            <a:ext cx="246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X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274011" y="5772330"/>
            <a:ext cx="2462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</a:p>
          <a:p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0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8ABED6F-C13A-5B44-B312-847EAE7ED5BD}"/>
              </a:ext>
            </a:extLst>
          </p:cNvPr>
          <p:cNvSpPr txBox="1"/>
          <p:nvPr/>
        </p:nvSpPr>
        <p:spPr>
          <a:xfrm>
            <a:off x="504469" y="293460"/>
            <a:ext cx="111830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300" dirty="0">
                <a:latin typeface="Marianne" panose="02000000000000000000" pitchFamily="2" charset="0"/>
              </a:rPr>
              <a:t>Objectif 28 : Renforcer la continuité des parcours et dispositifs professionnels mis en place en établissement au moment de la sortie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7789E2-A9D6-1A45-BBE2-94BFD9E0A4C2}"/>
              </a:ext>
            </a:extLst>
          </p:cNvPr>
          <p:cNvSpPr txBox="1"/>
          <p:nvPr/>
        </p:nvSpPr>
        <p:spPr>
          <a:xfrm>
            <a:off x="1451149" y="1714238"/>
            <a:ext cx="9985655" cy="461665"/>
          </a:xfrm>
          <a:prstGeom prst="homePlate">
            <a:avLst/>
          </a:prstGeom>
          <a:gradFill flip="none" rotWithShape="1">
            <a:gsLst>
              <a:gs pos="0">
                <a:srgbClr val="7BA583"/>
              </a:gs>
              <a:gs pos="61000">
                <a:srgbClr val="7BA583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fr-FR" sz="2400" spc="300" dirty="0">
              <a:latin typeface="Marianne Medium" panose="02000000000000000000" pitchFamily="2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8345323" y="1446573"/>
            <a:ext cx="1085850" cy="1022849"/>
            <a:chOff x="3352800" y="1714238"/>
            <a:chExt cx="1310640" cy="1256234"/>
          </a:xfrm>
        </p:grpSpPr>
        <p:sp>
          <p:nvSpPr>
            <p:cNvPr id="8" name="Triangle isocèle 7"/>
            <p:cNvSpPr/>
            <p:nvPr/>
          </p:nvSpPr>
          <p:spPr>
            <a:xfrm>
              <a:off x="3794893" y="2173190"/>
              <a:ext cx="472440" cy="734314"/>
            </a:xfrm>
            <a:prstGeom prst="triangle">
              <a:avLst/>
            </a:prstGeom>
            <a:solidFill>
              <a:srgbClr val="583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Bouée 8"/>
            <p:cNvSpPr/>
            <p:nvPr/>
          </p:nvSpPr>
          <p:spPr>
            <a:xfrm>
              <a:off x="3352800" y="1714238"/>
              <a:ext cx="1310640" cy="1256234"/>
            </a:xfrm>
            <a:prstGeom prst="donut">
              <a:avLst>
                <a:gd name="adj" fmla="val 6058"/>
              </a:avLst>
            </a:prstGeom>
            <a:solidFill>
              <a:srgbClr val="583F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10" name="Rectangle avec coins rognés en diagonale 9"/>
          <p:cNvSpPr/>
          <p:nvPr/>
        </p:nvSpPr>
        <p:spPr>
          <a:xfrm>
            <a:off x="273688" y="2780832"/>
            <a:ext cx="4355601" cy="669127"/>
          </a:xfrm>
          <a:prstGeom prst="snip2Diag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Marianne" panose="02000000000000000000" pitchFamily="50" charset="0"/>
              </a:rPr>
              <a:t>ACTIONS</a:t>
            </a:r>
            <a:endParaRPr lang="fr-FR" sz="1600" b="1" dirty="0">
              <a:latin typeface="Marianne" panose="02000000000000000000" pitchFamily="50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3687" y="3560852"/>
            <a:ext cx="4356401" cy="829176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Proposer des parcours « dedans/dehors » dans le cadre de la LSC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4866197" y="2784215"/>
            <a:ext cx="1175299" cy="669127"/>
          </a:xfrm>
          <a:prstGeom prst="round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PILOTE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6097681" y="2780832"/>
            <a:ext cx="1496785" cy="669127"/>
          </a:xfrm>
          <a:prstGeom prst="round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PARTENAIRES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7689599" y="2780832"/>
            <a:ext cx="1742542" cy="669127"/>
          </a:xfrm>
          <a:prstGeom prst="round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ECHEANCE</a:t>
            </a:r>
            <a:endParaRPr lang="fr-FR" sz="120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66197" y="3540429"/>
            <a:ext cx="1175299" cy="860175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STIG / SPAE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97680" y="3560852"/>
            <a:ext cx="1496785" cy="82404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689600" y="3553720"/>
            <a:ext cx="1742542" cy="83486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T2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2021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3687" y="4515623"/>
            <a:ext cx="4355602" cy="852914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Dans chaque DI, conduire 1 ou plusieurs expérimentations de parcours d’insertion se poursuivant après la libération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66197" y="4501116"/>
            <a:ext cx="1175297" cy="900898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latin typeface="Marianne" panose="02000000000000000000" pitchFamily="50" charset="0"/>
              </a:rPr>
              <a:t>SPAE</a:t>
            </a:r>
            <a:endParaRPr lang="fr-FR" sz="1050" b="1" dirty="0">
              <a:latin typeface="Marianne" panose="02000000000000000000" pitchFamily="50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97679" y="4497734"/>
            <a:ext cx="1496785" cy="924523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SPIP, DPIPPR, Référents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travail </a:t>
            </a: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et </a:t>
            </a: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formation pro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89599" y="4494351"/>
            <a:ext cx="1742542" cy="918742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rgbClr val="4F5157"/>
                </a:solidFill>
                <a:latin typeface="Marianne" panose="02000000000000000000" pitchFamily="50" charset="0"/>
              </a:rPr>
              <a:t>2021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72718" y="5532773"/>
            <a:ext cx="4356401" cy="1076720"/>
          </a:xfrm>
          <a:prstGeom prst="rect">
            <a:avLst/>
          </a:prstGeom>
          <a:solidFill>
            <a:schemeClr val="bg1"/>
          </a:solidFill>
          <a:ln>
            <a:solidFill>
              <a:srgbClr val="4F51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100" b="1" dirty="0">
                <a:solidFill>
                  <a:srgbClr val="4F5157"/>
                </a:solidFill>
                <a:latin typeface="Marianne" panose="02000000000000000000" pitchFamily="50" charset="0"/>
              </a:rPr>
              <a:t>Évaluer la mise en œuvre du dispositif Déclic – Définir les conditions d’essaimage en détention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865228" y="5510861"/>
            <a:ext cx="1175299" cy="1108303"/>
          </a:xfrm>
          <a:prstGeom prst="rect">
            <a:avLst/>
          </a:prstGeom>
          <a:solidFill>
            <a:srgbClr val="7BA5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Marianne" panose="02000000000000000000" pitchFamily="50" charset="0"/>
              </a:rPr>
              <a:t>STIG / SPAE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96711" y="5524099"/>
            <a:ext cx="1496785" cy="1087552"/>
          </a:xfrm>
          <a:prstGeom prst="rect">
            <a:avLst/>
          </a:prstGeom>
          <a:solidFill>
            <a:srgbClr val="D9E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AFPA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688631" y="5518857"/>
            <a:ext cx="1742542" cy="1094098"/>
          </a:xfrm>
          <a:prstGeom prst="rect">
            <a:avLst/>
          </a:prstGeom>
          <a:solidFill>
            <a:srgbClr val="FFE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srgbClr val="4F5157"/>
                </a:solidFill>
                <a:latin typeface="Marianne" panose="02000000000000000000" pitchFamily="50" charset="0"/>
              </a:rPr>
              <a:t>Fin 2021</a:t>
            </a:r>
            <a:endParaRPr lang="fr-FR" sz="1050" b="1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0" name="Rectangle à coins arrondis 29"/>
          <p:cNvSpPr/>
          <p:nvPr/>
        </p:nvSpPr>
        <p:spPr>
          <a:xfrm>
            <a:off x="9560697" y="2794802"/>
            <a:ext cx="2454094" cy="669127"/>
          </a:xfrm>
          <a:prstGeom prst="roundRect">
            <a:avLst/>
          </a:prstGeom>
          <a:solidFill>
            <a:srgbClr val="AB8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latin typeface="Marianne" panose="02000000000000000000" pitchFamily="50" charset="0"/>
              </a:rPr>
              <a:t>POINT D’ETAPE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560697" y="3560852"/>
            <a:ext cx="2454094" cy="83486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800" dirty="0" smtClean="0">
                <a:solidFill>
                  <a:srgbClr val="4F5157"/>
                </a:solidFill>
                <a:latin typeface="Marianne" panose="02000000000000000000" pitchFamily="50" charset="0"/>
              </a:rPr>
              <a:t>A initier</a:t>
            </a:r>
            <a:endParaRPr lang="fr-FR" sz="800" dirty="0">
              <a:solidFill>
                <a:srgbClr val="4F5157"/>
              </a:solidFill>
              <a:latin typeface="Marianne" panose="02000000000000000000" pitchFamily="50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560697" y="4515623"/>
            <a:ext cx="2454094" cy="886026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Inscription dans les plans d’actions des DISP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560697" y="5504922"/>
            <a:ext cx="2454094" cy="1115718"/>
          </a:xfrm>
          <a:prstGeom prst="rect">
            <a:avLst/>
          </a:prstGeom>
          <a:solidFill>
            <a:srgbClr val="DCD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3763"/>
            <a:r>
              <a:rPr lang="fr-FR" sz="800" dirty="0">
                <a:solidFill>
                  <a:srgbClr val="4F5157"/>
                </a:solidFill>
                <a:latin typeface="Marianne" panose="02000000000000000000" pitchFamily="50" charset="0"/>
              </a:rPr>
              <a:t>1er bilan fin juin 2021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259069" y="447655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259069" y="5699039"/>
            <a:ext cx="24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7BA583"/>
                </a:solidFill>
                <a:latin typeface="Marianne ExtraBold" panose="02000000000000000000" pitchFamily="50" charset="0"/>
              </a:rPr>
              <a:t>√</a:t>
            </a:r>
            <a:endParaRPr lang="fr-FR" sz="2400" b="1" dirty="0">
              <a:solidFill>
                <a:srgbClr val="7BA583"/>
              </a:solidFill>
              <a:latin typeface="Marianne ExtraBold" panose="02000000000000000000" pitchFamily="50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252354" y="3651999"/>
            <a:ext cx="246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3B237"/>
                </a:solidFill>
                <a:latin typeface="Marianne ExtraBold" panose="02000000000000000000" pitchFamily="50" charset="0"/>
              </a:rPr>
              <a:t>X</a:t>
            </a:r>
            <a:endParaRPr lang="fr-FR" sz="2400" b="1" dirty="0">
              <a:solidFill>
                <a:srgbClr val="F3B237"/>
              </a:solidFill>
              <a:latin typeface="Marianne Extra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66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AD576072-C26E-7142-8B06-011865EB1250}"/>
              </a:ext>
            </a:extLst>
          </p:cNvPr>
          <p:cNvSpPr txBox="1">
            <a:spLocks/>
          </p:cNvSpPr>
          <p:nvPr/>
        </p:nvSpPr>
        <p:spPr bwMode="gray">
          <a:xfrm>
            <a:off x="537887" y="1765136"/>
            <a:ext cx="6684005" cy="996714"/>
          </a:xfrm>
          <a:prstGeom prst="rect">
            <a:avLst/>
          </a:prstGeom>
          <a:solidFill>
            <a:srgbClr val="43484B"/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4000" b="1" kern="1200" cap="all" baseline="0">
                <a:solidFill>
                  <a:srgbClr val="4C4F56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itchFamily="34" charset="0"/>
              <a:buNone/>
              <a:defRPr lang="en-US" sz="2200" kern="1200" smtClean="0">
                <a:solidFill>
                  <a:srgbClr val="4C4F56"/>
                </a:solidFill>
                <a:effectLst/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spc="300" dirty="0">
                <a:solidFill>
                  <a:schemeClr val="bg1"/>
                </a:solidFill>
                <a:latin typeface="Marianne" panose="02000000000000000000" pitchFamily="2" charset="0"/>
              </a:rPr>
              <a:t>RESTONS EN CONTACT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9CD72F-DAA7-F644-B21C-495E2D5C4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887" y="3101303"/>
            <a:ext cx="6684005" cy="2646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 smtClean="0">
                <a:solidFill>
                  <a:srgbClr val="494F57"/>
                </a:solidFill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Albin HEUMAN</a:t>
            </a:r>
            <a:endParaRPr lang="fr-FR" altLang="fr-FR" dirty="0">
              <a:latin typeface="Marianne" panose="02000000000000000000" pitchFamily="2" charset="0"/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dirty="0" smtClean="0" bmk="_MailAutoSig">
                <a:solidFill>
                  <a:srgbClr val="7CA180"/>
                </a:solidFill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Directeur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fr-FR" b="1" dirty="0" bmk="_MailAutoSig">
              <a:solidFill>
                <a:srgbClr val="494F57"/>
              </a:solidFill>
              <a:latin typeface="Marianne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000" b="1" dirty="0" bmk="_MailAutoSig">
                <a:solidFill>
                  <a:srgbClr val="494F57"/>
                </a:solidFill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ATIGIP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 bmk="_MailAutoSig">
                <a:solidFill>
                  <a:srgbClr val="494F57"/>
                </a:solidFill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Agence du travail d’intérêt général et de l’insertion professionnelle </a:t>
            </a:r>
            <a:endParaRPr lang="fr-FR" altLang="fr-FR" dirty="0" bmk="_MailAutoSig">
              <a:latin typeface="Marianne" panose="02000000000000000000" pitchFamily="2" charset="0"/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 bmk="_MailAutoSig">
                <a:solidFill>
                  <a:srgbClr val="7CA180"/>
                </a:solidFill>
                <a:latin typeface="Marianne" panose="020000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fr-FR" altLang="fr-FR" dirty="0" bmk="_MailAutoSig">
              <a:latin typeface="Marianne" panose="02000000000000000000" pitchFamily="2" charset="0"/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 smtClean="0" bmk="_MailAutoSig">
                <a:solidFill>
                  <a:srgbClr val="494F57"/>
                </a:solidFill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Albin.heuman@justice.gouv.fr</a:t>
            </a:r>
            <a:endParaRPr lang="fr-FR" altLang="fr-FR" dirty="0" bmk="_MailAutoSig">
              <a:latin typeface="Marianne" panose="02000000000000000000" pitchFamily="2" charset="0"/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 bmk="_MailAutoSig">
                <a:solidFill>
                  <a:srgbClr val="FCB72D"/>
                </a:solidFill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r>
              <a:rPr lang="fr-FR" altLang="fr-FR" dirty="0" bmk="_MailAutoSig">
                <a:solidFill>
                  <a:srgbClr val="494F57"/>
                </a:solidFill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dirty="0" smtClean="0" bmk="_MailAutoSig">
                <a:solidFill>
                  <a:srgbClr val="494F57"/>
                </a:solidFill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06</a:t>
            </a:r>
            <a:r>
              <a:rPr lang="fr-FR" dirty="0" smtClean="0" bmk="_MailAutoSig">
                <a:solidFill>
                  <a:srgbClr val="494F57"/>
                </a:solidFill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bmk="_MailAutoSig">
                <a:solidFill>
                  <a:srgbClr val="494F57"/>
                </a:solidFill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34 01 16 45</a:t>
            </a:r>
            <a:r>
              <a:rPr lang="fr-FR" dirty="0"/>
              <a:t>  </a:t>
            </a:r>
            <a:r>
              <a:rPr lang="fr-FR" altLang="fr-FR" dirty="0" smtClean="0" bmk="_MailAutoSig">
                <a:solidFill>
                  <a:srgbClr val="494F57"/>
                </a:solidFill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r>
              <a:rPr lang="fr-FR" altLang="fr-FR" dirty="0" bmk="_MailAutoSig">
                <a:solidFill>
                  <a:srgbClr val="FCB72D"/>
                </a:solidFill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T.</a:t>
            </a:r>
            <a:r>
              <a:rPr lang="fr-FR" altLang="fr-FR" dirty="0" bmk="_MailAutoSig">
                <a:solidFill>
                  <a:srgbClr val="494F57"/>
                </a:solidFill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01 </a:t>
            </a:r>
            <a:r>
              <a:rPr lang="fr-FR" altLang="fr-FR" dirty="0" smtClean="0" bmk="_MailAutoSig">
                <a:solidFill>
                  <a:srgbClr val="494F57"/>
                </a:solidFill>
                <a:latin typeface="Marianne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70 22 84 15</a:t>
            </a:r>
            <a:endParaRPr lang="fr-FR" altLang="fr-FR" dirty="0">
              <a:latin typeface="Marianne" panose="02000000000000000000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097BDF-A7BE-4345-A244-6883BB7AB95C}"/>
              </a:ext>
            </a:extLst>
          </p:cNvPr>
          <p:cNvSpPr txBox="1"/>
          <p:nvPr/>
        </p:nvSpPr>
        <p:spPr>
          <a:xfrm>
            <a:off x="10723418" y="5403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805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3186</TotalTime>
  <Words>4601</Words>
  <Application>Microsoft Office PowerPoint</Application>
  <PresentationFormat>Grand écran</PresentationFormat>
  <Paragraphs>811</Paragraphs>
  <Slides>36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5" baseType="lpstr">
      <vt:lpstr>Arial</vt:lpstr>
      <vt:lpstr>Calibri</vt:lpstr>
      <vt:lpstr>Calibri Light</vt:lpstr>
      <vt:lpstr>Marianne</vt:lpstr>
      <vt:lpstr>Marianne ExtraBold</vt:lpstr>
      <vt:lpstr>Marianne Medium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Marion Amalric</dc:creator>
  <cp:lastModifiedBy>DONAZ-PERNIER Morgan</cp:lastModifiedBy>
  <cp:revision>120</cp:revision>
  <dcterms:created xsi:type="dcterms:W3CDTF">2021-04-06T08:06:54Z</dcterms:created>
  <dcterms:modified xsi:type="dcterms:W3CDTF">2022-08-21T09:16:29Z</dcterms:modified>
</cp:coreProperties>
</file>